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5" r:id="rId4"/>
    <p:sldId id="276" r:id="rId5"/>
    <p:sldId id="260" r:id="rId6"/>
    <p:sldId id="270" r:id="rId7"/>
    <p:sldId id="271" r:id="rId8"/>
    <p:sldId id="274" r:id="rId9"/>
    <p:sldId id="272" r:id="rId10"/>
    <p:sldId id="259" r:id="rId11"/>
    <p:sldId id="265" r:id="rId12"/>
    <p:sldId id="262" r:id="rId13"/>
    <p:sldId id="263" r:id="rId14"/>
    <p:sldId id="264" r:id="rId15"/>
    <p:sldId id="261" r:id="rId16"/>
    <p:sldId id="273" r:id="rId17"/>
    <p:sldId id="258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3979" autoAdjust="0"/>
  </p:normalViewPr>
  <p:slideViewPr>
    <p:cSldViewPr snapToGrid="0">
      <p:cViewPr varScale="1">
        <p:scale>
          <a:sx n="108" d="100"/>
          <a:sy n="108" d="100"/>
        </p:scale>
        <p:origin x="70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0B937-0D52-4C1F-82BB-BDE10F3D871D}" type="datetimeFigureOut">
              <a:rPr lang="de-DE" smtClean="0"/>
              <a:t>17.06.2022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25FA2-F842-47CB-A563-CF25E1DAE8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1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Alles etwas durchmischt</a:t>
            </a:r>
            <a:r>
              <a:rPr lang="de-DE" baseline="0" dirty="0"/>
              <a:t> aufbereitet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391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Alles etwas durchmischt</a:t>
            </a:r>
            <a:r>
              <a:rPr lang="de-DE" baseline="0" dirty="0" smtClean="0"/>
              <a:t> aufbereitet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748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Alles etwas durchmischt</a:t>
            </a:r>
            <a:r>
              <a:rPr lang="de-DE" baseline="0" dirty="0" smtClean="0"/>
              <a:t> aufbereitet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011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Revision der Dokumente</a:t>
            </a:r>
            <a:r>
              <a:rPr lang="de-DE" baseline="0" dirty="0" smtClean="0"/>
              <a:t> zu Beginn der </a:t>
            </a:r>
            <a:r>
              <a:rPr lang="de-DE" baseline="0" dirty="0" err="1" smtClean="0"/>
              <a:t>FöP</a:t>
            </a:r>
            <a:r>
              <a:rPr lang="de-DE" baseline="0" dirty="0" smtClean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1 </a:t>
            </a:r>
            <a:r>
              <a:rPr lang="de-DE" dirty="0"/>
              <a:t>Neue Vorgaben: EU-Ebene,</a:t>
            </a:r>
            <a:r>
              <a:rPr lang="de-DE" baseline="0" dirty="0"/>
              <a:t> aber auch auf intern (Wegfall </a:t>
            </a:r>
            <a:r>
              <a:rPr lang="de-DE" baseline="0" dirty="0" smtClean="0"/>
              <a:t>Beschäftigungspolitische Aktionsprogramm BAP, </a:t>
            </a:r>
            <a:r>
              <a:rPr lang="de-DE" baseline="0" dirty="0"/>
              <a:t>Finanzierungsarten)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2</a:t>
            </a:r>
            <a:r>
              <a:rPr lang="de-DE" baseline="0" dirty="0"/>
              <a:t> Weniger Angaben und nur soweit nötig; weg von Verwaltungsorientierung hin zu größeren Fokus auf </a:t>
            </a:r>
            <a:r>
              <a:rPr lang="de-DE" baseline="0" dirty="0" smtClean="0"/>
              <a:t>Projekt; Brauchen wir sie noch? Was kann verändert werden?</a:t>
            </a:r>
            <a:endParaRPr lang="de-DE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aseline="0" dirty="0"/>
              <a:t>3 Weniger Anlagen und Dokumente + stetige Überprüfung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baseline="0" dirty="0"/>
              <a:t>Nicht zu lang langweilen, Direkt am Beispiel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281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Struktur analog alter Website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Wie alle Dokumente zu </a:t>
            </a:r>
            <a:r>
              <a:rPr lang="de-DE" baseline="0" dirty="0"/>
              <a:t>Beginn der Periode einer umfassenden Prüfung unterzogen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 dirty="0"/>
              <a:t>Gehen gemeinsam durch, Eingehen auf Änderungen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25FA2-F842-47CB-A563-CF25E1DAE897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559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h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4A5CDD6-6806-42F9-B66E-2FD6C1745A34}"/>
              </a:ext>
            </a:extLst>
          </p:cNvPr>
          <p:cNvSpPr/>
          <p:nvPr userDrawn="1"/>
        </p:nvSpPr>
        <p:spPr>
          <a:xfrm>
            <a:off x="0" y="2186115"/>
            <a:ext cx="12192000" cy="4671885"/>
          </a:xfrm>
          <a:prstGeom prst="rect">
            <a:avLst/>
          </a:prstGeom>
          <a:solidFill>
            <a:srgbClr val="62C4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5E72749D-6CE4-436E-8932-186C9CC6038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35679" y="2190750"/>
            <a:ext cx="7522846" cy="2240090"/>
          </a:xfrm>
        </p:spPr>
        <p:txBody>
          <a:bodyPr anchor="b"/>
          <a:lstStyle>
            <a:lvl1pPr algn="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Vortragstitel</a:t>
            </a:r>
            <a:br>
              <a:rPr lang="de-DE" dirty="0"/>
            </a:br>
            <a:r>
              <a:rPr lang="de-DE" dirty="0"/>
              <a:t>zweizeilig</a:t>
            </a:r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A70BCA81-BFCE-49E4-865D-037304D3CDB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35679" y="4695277"/>
            <a:ext cx="7522846" cy="886373"/>
          </a:xfrm>
        </p:spPr>
        <p:txBody>
          <a:bodyPr/>
          <a:lstStyle>
            <a:lvl1pPr marL="0" indent="0" algn="r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5A63A167-322C-4517-B3B9-69EF0ACC5AD3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9F079CD5-F29A-44C3-919B-F488D8A3CC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2E9796B4-7A3E-442E-9986-B65F9E8888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pic>
        <p:nvPicPr>
          <p:cNvPr id="13" name="Grafik 12">
            <a:extLst>
              <a:ext uri="{FF2B5EF4-FFF2-40B4-BE49-F238E27FC236}">
                <a16:creationId xmlns:a16="http://schemas.microsoft.com/office/drawing/2014/main" id="{06EB18DC-310B-4F88-9B59-25328DC78BD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66" y="328507"/>
            <a:ext cx="2733947" cy="295266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7400766-C63B-47C6-9FEE-B5CC9A970C3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9808"/>
            <a:ext cx="12192000" cy="103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90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_nur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B3739A9-3035-4BEE-9824-B01A2E274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9546"/>
            <a:ext cx="12192000" cy="1168507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9A3E919-D1B0-44E1-B938-DB106FA947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5886"/>
            <a:ext cx="10515600" cy="911074"/>
          </a:xfrm>
        </p:spPr>
        <p:txBody>
          <a:bodyPr/>
          <a:lstStyle>
            <a:lvl1pPr>
              <a:defRPr b="0">
                <a:solidFill>
                  <a:srgbClr val="62C4EB"/>
                </a:solidFill>
              </a:defRPr>
            </a:lvl1pPr>
          </a:lstStyle>
          <a:p>
            <a:r>
              <a:rPr lang="de-DE" dirty="0"/>
              <a:t>Folientitel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75F2C9DF-3367-4275-A449-A64FD7DBAF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73250"/>
            <a:ext cx="10515600" cy="3851630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rgbClr val="0D4592"/>
                </a:solidFill>
              </a:defRPr>
            </a:lvl1pPr>
            <a:lvl2pPr>
              <a:defRPr>
                <a:solidFill>
                  <a:srgbClr val="0D4592"/>
                </a:solidFill>
              </a:defRPr>
            </a:lvl2pPr>
            <a:lvl3pPr>
              <a:defRPr>
                <a:solidFill>
                  <a:srgbClr val="0D4592"/>
                </a:solidFill>
              </a:defRPr>
            </a:lvl3pPr>
            <a:lvl4pPr>
              <a:defRPr>
                <a:solidFill>
                  <a:srgbClr val="0D4592"/>
                </a:solidFill>
              </a:defRPr>
            </a:lvl4pPr>
            <a:lvl5pPr>
              <a:defRPr>
                <a:solidFill>
                  <a:srgbClr val="0D459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8485C9E-A75D-4715-8E48-DD1BF4AD86EE}"/>
              </a:ext>
            </a:extLst>
          </p:cNvPr>
          <p:cNvSpPr txBox="1"/>
          <p:nvPr userDrawn="1"/>
        </p:nvSpPr>
        <p:spPr>
          <a:xfrm>
            <a:off x="161925" y="6528181"/>
            <a:ext cx="247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D4592"/>
                </a:solidFill>
              </a:rPr>
              <a:t>www.esfplus.bremen.de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4AA184E6-5EBD-4EA3-99C6-76BCEC2FC3BE}"/>
              </a:ext>
            </a:extLst>
          </p:cNvPr>
          <p:cNvGrpSpPr/>
          <p:nvPr userDrawn="1"/>
        </p:nvGrpSpPr>
        <p:grpSpPr>
          <a:xfrm>
            <a:off x="0" y="1621519"/>
            <a:ext cx="11353800" cy="79349"/>
            <a:chOff x="0" y="1371600"/>
            <a:chExt cx="7953375" cy="57837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FFAB8E04-A605-4FC0-8BF0-39624ECE0942}"/>
                </a:ext>
              </a:extLst>
            </p:cNvPr>
            <p:cNvCxnSpPr/>
            <p:nvPr userDrawn="1"/>
          </p:nvCxnSpPr>
          <p:spPr>
            <a:xfrm>
              <a:off x="0" y="1371600"/>
              <a:ext cx="7753350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17C959BC-B39B-4FD9-9F36-AAC1D612E48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429437"/>
              <a:ext cx="7953375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2E1782-5C40-4562-85DC-3B67731477DB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8D553BF7-9F08-494C-B02C-D7345DE507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2720ED2B-ACCA-4068-B98D-A17126A4A9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3FA0315C-9257-4CD6-B0B5-F89573D79EE9}"/>
              </a:ext>
            </a:extLst>
          </p:cNvPr>
          <p:cNvSpPr txBox="1"/>
          <p:nvPr userDrawn="1"/>
        </p:nvSpPr>
        <p:spPr>
          <a:xfrm>
            <a:off x="11356848" y="6537325"/>
            <a:ext cx="649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139780C-3DA5-4EE5-8633-31952FEC44B5}" type="slidenum">
              <a:rPr lang="de-DE" sz="1400" kern="1200" smtClean="0">
                <a:solidFill>
                  <a:srgbClr val="0D4592"/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sz="1400" kern="1200" dirty="0">
              <a:solidFill>
                <a:srgbClr val="0D459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743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_Bild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B3739A9-3035-4BEE-9824-B01A2E274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9546"/>
            <a:ext cx="12192000" cy="1168507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9A3E919-D1B0-44E1-B938-DB106FA947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5886"/>
            <a:ext cx="10515600" cy="911074"/>
          </a:xfrm>
        </p:spPr>
        <p:txBody>
          <a:bodyPr/>
          <a:lstStyle>
            <a:lvl1pPr>
              <a:defRPr b="0">
                <a:solidFill>
                  <a:srgbClr val="62C4EB"/>
                </a:solidFill>
              </a:defRPr>
            </a:lvl1pPr>
          </a:lstStyle>
          <a:p>
            <a:r>
              <a:rPr lang="de-DE" dirty="0"/>
              <a:t>Folientitel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75F2C9DF-3367-4275-A449-A64FD7DBAF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73250"/>
            <a:ext cx="5257800" cy="3851630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rgbClr val="0D4592"/>
                </a:solidFill>
              </a:defRPr>
            </a:lvl1pPr>
            <a:lvl2pPr>
              <a:defRPr>
                <a:solidFill>
                  <a:srgbClr val="0D4592"/>
                </a:solidFill>
              </a:defRPr>
            </a:lvl2pPr>
            <a:lvl3pPr>
              <a:defRPr>
                <a:solidFill>
                  <a:srgbClr val="0D4592"/>
                </a:solidFill>
              </a:defRPr>
            </a:lvl3pPr>
            <a:lvl4pPr>
              <a:defRPr>
                <a:solidFill>
                  <a:srgbClr val="0D4592"/>
                </a:solidFill>
              </a:defRPr>
            </a:lvl4pPr>
            <a:lvl5pPr>
              <a:defRPr>
                <a:solidFill>
                  <a:srgbClr val="0D459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8485C9E-A75D-4715-8E48-DD1BF4AD86EE}"/>
              </a:ext>
            </a:extLst>
          </p:cNvPr>
          <p:cNvSpPr txBox="1"/>
          <p:nvPr userDrawn="1"/>
        </p:nvSpPr>
        <p:spPr>
          <a:xfrm>
            <a:off x="161925" y="6537325"/>
            <a:ext cx="247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D4592"/>
                </a:solidFill>
              </a:rPr>
              <a:t>www.esfplus.bremen.de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2E1782-5C40-4562-85DC-3B67731477DB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8D553BF7-9F08-494C-B02C-D7345DE507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2720ED2B-ACCA-4068-B98D-A17126A4A9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sp>
        <p:nvSpPr>
          <p:cNvPr id="18" name="Bildplatzhalter 10">
            <a:extLst>
              <a:ext uri="{FF2B5EF4-FFF2-40B4-BE49-F238E27FC236}">
                <a16:creationId xmlns:a16="http://schemas.microsoft.com/office/drawing/2014/main" id="{D0696EFE-DA09-4DEF-9F4A-6E348A59DFC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19664" y="1873250"/>
            <a:ext cx="5234136" cy="3862726"/>
          </a:xfrm>
          <a:solidFill>
            <a:schemeClr val="bg1"/>
          </a:solidFill>
        </p:spPr>
        <p:txBody>
          <a:bodyPr/>
          <a:lstStyle>
            <a:lvl1pPr>
              <a:defRPr baseline="0">
                <a:latin typeface="+mn-lt"/>
              </a:defRPr>
            </a:lvl1pPr>
          </a:lstStyle>
          <a:p>
            <a:r>
              <a:rPr lang="de-DE" dirty="0"/>
              <a:t>Icon klicken Bild hinzuzufügen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9DA57FAF-FADF-4F91-88C9-0E80B21C33EF}"/>
              </a:ext>
            </a:extLst>
          </p:cNvPr>
          <p:cNvGrpSpPr/>
          <p:nvPr userDrawn="1"/>
        </p:nvGrpSpPr>
        <p:grpSpPr>
          <a:xfrm>
            <a:off x="0" y="1621519"/>
            <a:ext cx="11353800" cy="79349"/>
            <a:chOff x="0" y="1371600"/>
            <a:chExt cx="7953375" cy="57837"/>
          </a:xfrm>
        </p:grpSpPr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02E3FF52-1078-486A-8374-73114D3E0154}"/>
                </a:ext>
              </a:extLst>
            </p:cNvPr>
            <p:cNvCxnSpPr/>
            <p:nvPr userDrawn="1"/>
          </p:nvCxnSpPr>
          <p:spPr>
            <a:xfrm>
              <a:off x="0" y="1371600"/>
              <a:ext cx="7753350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98D3BE35-DE2C-4A3E-AFAC-C3771637D6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429437"/>
              <a:ext cx="7953375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feld 13">
            <a:extLst>
              <a:ext uri="{FF2B5EF4-FFF2-40B4-BE49-F238E27FC236}">
                <a16:creationId xmlns:a16="http://schemas.microsoft.com/office/drawing/2014/main" id="{7D487692-E794-4347-AF12-52C5C7DDEB79}"/>
              </a:ext>
            </a:extLst>
          </p:cNvPr>
          <p:cNvSpPr txBox="1"/>
          <p:nvPr userDrawn="1"/>
        </p:nvSpPr>
        <p:spPr>
          <a:xfrm>
            <a:off x="11356848" y="6537325"/>
            <a:ext cx="649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139780C-3DA5-4EE5-8633-31952FEC44B5}" type="slidenum">
              <a:rPr lang="de-DE" sz="1400" kern="1200" smtClean="0">
                <a:solidFill>
                  <a:srgbClr val="0D4592"/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sz="1400" kern="1200" dirty="0">
              <a:solidFill>
                <a:srgbClr val="0D459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055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_Bild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B3739A9-3035-4BEE-9824-B01A2E274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9546"/>
            <a:ext cx="12192000" cy="1168507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9A3E919-D1B0-44E1-B938-DB106FA947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5886"/>
            <a:ext cx="10515600" cy="911074"/>
          </a:xfrm>
        </p:spPr>
        <p:txBody>
          <a:bodyPr/>
          <a:lstStyle>
            <a:lvl1pPr>
              <a:defRPr b="0">
                <a:solidFill>
                  <a:srgbClr val="62C4EB"/>
                </a:solidFill>
              </a:defRPr>
            </a:lvl1pPr>
          </a:lstStyle>
          <a:p>
            <a:r>
              <a:rPr lang="de-DE" dirty="0"/>
              <a:t>Folientitel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75F2C9DF-3367-4275-A449-A64FD7DBAF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0" y="1873250"/>
            <a:ext cx="5257800" cy="3851630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rgbClr val="0D4592"/>
                </a:solidFill>
              </a:defRPr>
            </a:lvl1pPr>
            <a:lvl2pPr>
              <a:defRPr>
                <a:solidFill>
                  <a:srgbClr val="0D4592"/>
                </a:solidFill>
              </a:defRPr>
            </a:lvl2pPr>
            <a:lvl3pPr>
              <a:defRPr>
                <a:solidFill>
                  <a:srgbClr val="0D4592"/>
                </a:solidFill>
              </a:defRPr>
            </a:lvl3pPr>
            <a:lvl4pPr>
              <a:defRPr>
                <a:solidFill>
                  <a:srgbClr val="0D4592"/>
                </a:solidFill>
              </a:defRPr>
            </a:lvl4pPr>
            <a:lvl5pPr>
              <a:defRPr>
                <a:solidFill>
                  <a:srgbClr val="0D4592"/>
                </a:solidFill>
              </a:defRPr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8485C9E-A75D-4715-8E48-DD1BF4AD86EE}"/>
              </a:ext>
            </a:extLst>
          </p:cNvPr>
          <p:cNvSpPr txBox="1"/>
          <p:nvPr userDrawn="1"/>
        </p:nvSpPr>
        <p:spPr>
          <a:xfrm>
            <a:off x="161925" y="6537325"/>
            <a:ext cx="247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D4592"/>
                </a:solidFill>
              </a:rPr>
              <a:t>www.esfplus.bremen.de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2E1782-5C40-4562-85DC-3B67731477DB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8D553BF7-9F08-494C-B02C-D7345DE507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2720ED2B-ACCA-4068-B98D-A17126A4A9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sp>
        <p:nvSpPr>
          <p:cNvPr id="18" name="Bildplatzhalter 10">
            <a:extLst>
              <a:ext uri="{FF2B5EF4-FFF2-40B4-BE49-F238E27FC236}">
                <a16:creationId xmlns:a16="http://schemas.microsoft.com/office/drawing/2014/main" id="{D0696EFE-DA09-4DEF-9F4A-6E348A59DFC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25286" y="1873250"/>
            <a:ext cx="5234136" cy="3862726"/>
          </a:xfrm>
          <a:solidFill>
            <a:schemeClr val="bg1"/>
          </a:solidFill>
        </p:spPr>
        <p:txBody>
          <a:bodyPr/>
          <a:lstStyle>
            <a:lvl1pPr>
              <a:defRPr baseline="0">
                <a:latin typeface="+mn-lt"/>
              </a:defRPr>
            </a:lvl1pPr>
          </a:lstStyle>
          <a:p>
            <a:r>
              <a:rPr lang="de-DE" dirty="0"/>
              <a:t>Icon klicken Bild hinzuzufügen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43D2581F-03E9-47E3-A797-F56C4E29D455}"/>
              </a:ext>
            </a:extLst>
          </p:cNvPr>
          <p:cNvGrpSpPr/>
          <p:nvPr userDrawn="1"/>
        </p:nvGrpSpPr>
        <p:grpSpPr>
          <a:xfrm>
            <a:off x="0" y="1621519"/>
            <a:ext cx="11353800" cy="79349"/>
            <a:chOff x="0" y="1371600"/>
            <a:chExt cx="7953375" cy="57837"/>
          </a:xfrm>
        </p:grpSpPr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9E8A8693-552E-4EC9-B546-92306E4D4033}"/>
                </a:ext>
              </a:extLst>
            </p:cNvPr>
            <p:cNvCxnSpPr/>
            <p:nvPr userDrawn="1"/>
          </p:nvCxnSpPr>
          <p:spPr>
            <a:xfrm>
              <a:off x="0" y="1371600"/>
              <a:ext cx="7753350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02CA0756-63CD-4D32-BEBD-20CFFD61987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429437"/>
              <a:ext cx="7953375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feld 13">
            <a:extLst>
              <a:ext uri="{FF2B5EF4-FFF2-40B4-BE49-F238E27FC236}">
                <a16:creationId xmlns:a16="http://schemas.microsoft.com/office/drawing/2014/main" id="{38E71B2A-7418-43D4-B6E3-570789F7726A}"/>
              </a:ext>
            </a:extLst>
          </p:cNvPr>
          <p:cNvSpPr txBox="1"/>
          <p:nvPr userDrawn="1"/>
        </p:nvSpPr>
        <p:spPr>
          <a:xfrm>
            <a:off x="11356848" y="6537325"/>
            <a:ext cx="649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139780C-3DA5-4EE5-8633-31952FEC44B5}" type="slidenum">
              <a:rPr lang="de-DE" sz="1400" kern="1200" smtClean="0">
                <a:solidFill>
                  <a:srgbClr val="0D4592"/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sz="1400" kern="1200" dirty="0">
              <a:solidFill>
                <a:srgbClr val="0D459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215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B3739A9-3035-4BEE-9824-B01A2E274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9546"/>
            <a:ext cx="12192000" cy="1168507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9A3E919-D1B0-44E1-B938-DB106FA947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5886"/>
            <a:ext cx="10515600" cy="911074"/>
          </a:xfrm>
        </p:spPr>
        <p:txBody>
          <a:bodyPr/>
          <a:lstStyle>
            <a:lvl1pPr>
              <a:defRPr b="0">
                <a:solidFill>
                  <a:srgbClr val="62C4EB"/>
                </a:solidFill>
              </a:defRPr>
            </a:lvl1pPr>
          </a:lstStyle>
          <a:p>
            <a:r>
              <a:rPr lang="de-DE" dirty="0"/>
              <a:t>Folientitel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8485C9E-A75D-4715-8E48-DD1BF4AD86EE}"/>
              </a:ext>
            </a:extLst>
          </p:cNvPr>
          <p:cNvSpPr txBox="1"/>
          <p:nvPr userDrawn="1"/>
        </p:nvSpPr>
        <p:spPr>
          <a:xfrm>
            <a:off x="161925" y="6537325"/>
            <a:ext cx="247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0D4592"/>
                </a:solidFill>
              </a:rPr>
              <a:t>www.esfplus.bremen.de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2E1782-5C40-4562-85DC-3B67731477DB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8D553BF7-9F08-494C-B02C-D7345DE507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2720ED2B-ACCA-4068-B98D-A17126A4A9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sp>
        <p:nvSpPr>
          <p:cNvPr id="18" name="Bildplatzhalter 10">
            <a:extLst>
              <a:ext uri="{FF2B5EF4-FFF2-40B4-BE49-F238E27FC236}">
                <a16:creationId xmlns:a16="http://schemas.microsoft.com/office/drawing/2014/main" id="{D0696EFE-DA09-4DEF-9F4A-6E348A59DFC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25286" y="1873250"/>
            <a:ext cx="10428514" cy="3862726"/>
          </a:xfrm>
          <a:solidFill>
            <a:schemeClr val="bg1"/>
          </a:solidFill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baseline="0">
                <a:latin typeface="+mn-lt"/>
              </a:defRPr>
            </a:lvl1pPr>
          </a:lstStyle>
          <a:p>
            <a:r>
              <a:rPr lang="de-DE" dirty="0"/>
              <a:t>Icon klicken Bild hinzuzufügen</a:t>
            </a: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094E70EB-BAA2-4B3A-B959-9CB0887A6C6A}"/>
              </a:ext>
            </a:extLst>
          </p:cNvPr>
          <p:cNvGrpSpPr/>
          <p:nvPr userDrawn="1"/>
        </p:nvGrpSpPr>
        <p:grpSpPr>
          <a:xfrm>
            <a:off x="-18288" y="1621519"/>
            <a:ext cx="11353800" cy="79349"/>
            <a:chOff x="0" y="1371600"/>
            <a:chExt cx="7953375" cy="57837"/>
          </a:xfrm>
        </p:grpSpPr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2C29ADD8-09B4-455A-B768-117ACFB0C6F8}"/>
                </a:ext>
              </a:extLst>
            </p:cNvPr>
            <p:cNvCxnSpPr/>
            <p:nvPr userDrawn="1"/>
          </p:nvCxnSpPr>
          <p:spPr>
            <a:xfrm>
              <a:off x="0" y="1371600"/>
              <a:ext cx="7753350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81BE08A6-4BCE-40DE-8CBA-B044E77A4B5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429437"/>
              <a:ext cx="7953375" cy="0"/>
            </a:xfrm>
            <a:prstGeom prst="line">
              <a:avLst/>
            </a:prstGeom>
            <a:ln w="38100">
              <a:solidFill>
                <a:srgbClr val="0D45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feld 12">
            <a:extLst>
              <a:ext uri="{FF2B5EF4-FFF2-40B4-BE49-F238E27FC236}">
                <a16:creationId xmlns:a16="http://schemas.microsoft.com/office/drawing/2014/main" id="{9D7D554F-932A-447C-80F5-97F5FDED04EA}"/>
              </a:ext>
            </a:extLst>
          </p:cNvPr>
          <p:cNvSpPr txBox="1"/>
          <p:nvPr userDrawn="1"/>
        </p:nvSpPr>
        <p:spPr>
          <a:xfrm>
            <a:off x="11356848" y="6537325"/>
            <a:ext cx="649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139780C-3DA5-4EE5-8633-31952FEC44B5}" type="slidenum">
              <a:rPr lang="de-DE" sz="1400" kern="1200" smtClean="0">
                <a:solidFill>
                  <a:srgbClr val="0D4592"/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sz="1400" kern="1200" dirty="0">
              <a:solidFill>
                <a:srgbClr val="0D459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193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CDBB0083-7CA5-4C31-9DB9-6F07278EF913}"/>
              </a:ext>
            </a:extLst>
          </p:cNvPr>
          <p:cNvSpPr/>
          <p:nvPr userDrawn="1"/>
        </p:nvSpPr>
        <p:spPr>
          <a:xfrm>
            <a:off x="0" y="2213834"/>
            <a:ext cx="12192000" cy="4671885"/>
          </a:xfrm>
          <a:prstGeom prst="rect">
            <a:avLst/>
          </a:prstGeom>
          <a:solidFill>
            <a:srgbClr val="62C4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2F94AEF0-9E9D-400F-88D1-29A00F8DA8A6}"/>
              </a:ext>
            </a:extLst>
          </p:cNvPr>
          <p:cNvGrpSpPr/>
          <p:nvPr userDrawn="1"/>
        </p:nvGrpSpPr>
        <p:grpSpPr>
          <a:xfrm>
            <a:off x="7941582" y="185631"/>
            <a:ext cx="4085388" cy="355919"/>
            <a:chOff x="7941582" y="185631"/>
            <a:chExt cx="4085388" cy="355919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DA14325E-6634-4AB2-999D-D98F7AAF016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8206" y="185631"/>
              <a:ext cx="2268764" cy="355919"/>
            </a:xfrm>
            <a:prstGeom prst="rect">
              <a:avLst/>
            </a:prstGeom>
          </p:spPr>
        </p:pic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375D074C-C95C-401B-9CF6-075755CF3D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582" y="207600"/>
              <a:ext cx="1509486" cy="311982"/>
            </a:xfrm>
            <a:prstGeom prst="rect">
              <a:avLst/>
            </a:prstGeom>
          </p:spPr>
        </p:pic>
      </p:grpSp>
      <p:sp>
        <p:nvSpPr>
          <p:cNvPr id="11" name="Sprechblase: rechteckig mit abgerundeten Ecken 10">
            <a:extLst>
              <a:ext uri="{FF2B5EF4-FFF2-40B4-BE49-F238E27FC236}">
                <a16:creationId xmlns:a16="http://schemas.microsoft.com/office/drawing/2014/main" id="{7F446B1A-C407-44CB-B830-DF233E39B70E}"/>
              </a:ext>
            </a:extLst>
          </p:cNvPr>
          <p:cNvSpPr/>
          <p:nvPr userDrawn="1"/>
        </p:nvSpPr>
        <p:spPr>
          <a:xfrm>
            <a:off x="3794760" y="1093249"/>
            <a:ext cx="6979841" cy="3886481"/>
          </a:xfrm>
          <a:prstGeom prst="wedgeRoundRectCallout">
            <a:avLst>
              <a:gd name="adj1" fmla="val -8562"/>
              <a:gd name="adj2" fmla="val 70826"/>
              <a:gd name="adj3" fmla="val 16667"/>
            </a:avLst>
          </a:prstGeom>
          <a:solidFill>
            <a:srgbClr val="0D4592"/>
          </a:solidFill>
          <a:ln>
            <a:solidFill>
              <a:srgbClr val="0D45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Aft>
                <a:spcPts val="2400"/>
              </a:spcAft>
            </a:pPr>
            <a:r>
              <a:rPr lang="de-DE" sz="2400" b="1" dirty="0"/>
              <a:t>KONTAKT ESF PLUS:</a:t>
            </a:r>
          </a:p>
          <a:p>
            <a:pPr algn="r">
              <a:spcAft>
                <a:spcPts val="0"/>
              </a:spcAft>
            </a:pPr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Die Senatorin für Wirtschaft, Arbeit und Europa</a:t>
            </a:r>
          </a:p>
          <a:p>
            <a:pPr algn="r"/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Abteilung Arbeit</a:t>
            </a:r>
          </a:p>
          <a:p>
            <a:pPr algn="r">
              <a:spcAft>
                <a:spcPts val="600"/>
              </a:spcAft>
            </a:pPr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Referat 23 – ESF-Verwaltungsbehörde</a:t>
            </a:r>
          </a:p>
          <a:p>
            <a:pPr algn="r">
              <a:spcAft>
                <a:spcPts val="2400"/>
              </a:spcAft>
            </a:pPr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Hutfilterstr. 1-5, 28195 Bremen</a:t>
            </a:r>
          </a:p>
          <a:p>
            <a:pPr algn="r"/>
            <a:r>
              <a:rPr lang="de-DE" sz="2000" b="0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feedback-esf@wae.bremen.de</a:t>
            </a:r>
          </a:p>
          <a:p>
            <a:pPr algn="r"/>
            <a:r>
              <a:rPr lang="de-DE" sz="2000" b="1" i="0" u="none" strike="noStrike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www.esfplus.bremen.de</a:t>
            </a:r>
            <a:endParaRPr lang="de-DE" sz="2000" b="1" dirty="0"/>
          </a:p>
          <a:p>
            <a:pPr algn="ctr"/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01C240B-2AA4-4B4E-AC55-F1CF8353EFB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7908"/>
            <a:ext cx="12192000" cy="103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8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5680597-D9AC-43A2-9031-3035ECBF0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07B612-7BA1-4D89-BAA8-32A2C50A9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CDDE28-8A96-4875-BEE6-09BE20D6F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E6FD5-E930-4287-9B43-96A95A8FBEA3}" type="datetimeFigureOut">
              <a:rPr lang="de-DE" smtClean="0"/>
              <a:t>17.06.2022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F648E5-3134-46D4-BA9E-9590C1C057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5E6921-B333-429E-BFF7-CDCEF130A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51DF4-9DAE-4528-8443-FE3847FF23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17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sfplus.bremen.de/foerderperiode-2021-2027/foerderung-esf-plus/antrags-und-nachweisunterlagen-2065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rtschaft.bremen.de/wirtschaft/wirtschaftsordnung/vergaberecht/zsks-hauptseite-20664" TargetMode="External"/><Relationship Id="rId2" Type="http://schemas.openxmlformats.org/officeDocument/2006/relationships/hyperlink" Target="https://www.esfplus.bremen.de/foerderperiode-2021-2027/foerderung-esf-plus/arbeitshilfen-21576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sv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feedback-esf@wae.bremen.d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7.png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plus.bremen.de/foerderperiode-2021-2027/foerderung-esf-plus/antrags-und-nachweisunterlagen-20654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9.svg"/><Relationship Id="rId4" Type="http://schemas.openxmlformats.org/officeDocument/2006/relationships/image" Target="../media/image13.png"/><Relationship Id="rId9" Type="http://schemas.openxmlformats.org/officeDocument/2006/relationships/image" Target="../media/image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B7E67A-7BAC-4041-B7FD-4C301BE5E9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Trägerinformation</a:t>
            </a:r>
            <a:br>
              <a:rPr lang="de-DE" dirty="0"/>
            </a:br>
            <a:r>
              <a:rPr lang="de-DE" dirty="0"/>
              <a:t>ESF-Antragstellung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0580E9-E879-472A-9A74-74BD975B99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Unternehmens- und vorhabenbezogene Antragsunterlagen</a:t>
            </a:r>
          </a:p>
          <a:p>
            <a:r>
              <a:rPr lang="de-DE" dirty="0"/>
              <a:t>16.06.2022</a:t>
            </a:r>
          </a:p>
        </p:txBody>
      </p:sp>
    </p:spTree>
    <p:extLst>
      <p:ext uri="{BB962C8B-B14F-4D97-AF65-F5344CB8AC3E}">
        <p14:creationId xmlns:p14="http://schemas.microsoft.com/office/powerpoint/2010/main" val="394829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Projektantrag und Antragsformular I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23" y="2067164"/>
            <a:ext cx="6270173" cy="3331029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7615786" y="2460237"/>
            <a:ext cx="29932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0D4592"/>
                </a:solidFill>
              </a:rPr>
              <a:t>Abrufbar unter: </a:t>
            </a:r>
            <a:r>
              <a:rPr lang="de-DE" sz="2400" dirty="0">
                <a:hlinkClick r:id="rId4"/>
              </a:rPr>
              <a:t>Antrags- und Nachweisunterlagen - Europäischer Sozialfonds Plus (bremen.de)</a:t>
            </a:r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15087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Projektantrag und Antragsformular II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83082"/>
            <a:ext cx="10515600" cy="385163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sz="5100" dirty="0"/>
              <a:t>Welche Dokumente gehören zur Projektantragstellung?</a:t>
            </a:r>
          </a:p>
          <a:p>
            <a:r>
              <a:rPr lang="de-DE" dirty="0"/>
              <a:t>Antragsformular Förderung FP 2021 - 2027, Aktuelle Version: 1 gültig ab 01.04.2022</a:t>
            </a:r>
          </a:p>
          <a:p>
            <a:r>
              <a:rPr lang="de-DE" dirty="0"/>
              <a:t>Finanzantrag Förderung, Aktuelle Version: 1 gültig ab 01.04.2022</a:t>
            </a:r>
          </a:p>
          <a:p>
            <a:r>
              <a:rPr lang="de-DE" dirty="0"/>
              <a:t>Weitere Erklärungen zum Vorhaben, Aktuelle Version: 1 gültig ab 01.04.2022</a:t>
            </a:r>
          </a:p>
          <a:p>
            <a:r>
              <a:rPr lang="de-DE" dirty="0"/>
              <a:t>Angaben zum Personal - Zusatzblatt P pauschalierte Arbeitgeberanteile, Aktuelle Version: 1_2 gültig ab 14.06.2022</a:t>
            </a:r>
          </a:p>
          <a:p>
            <a:r>
              <a:rPr lang="de-DE" dirty="0"/>
              <a:t>Angaben zum Personal - Zusatzblatt </a:t>
            </a:r>
            <a:r>
              <a:rPr lang="de-DE" dirty="0" err="1"/>
              <a:t>nP</a:t>
            </a:r>
            <a:r>
              <a:rPr lang="de-DE" dirty="0"/>
              <a:t> nebenamtliches Personal (Honorar), Aktuelle Version: 1 gültig ab 01.04.2022</a:t>
            </a:r>
          </a:p>
          <a:p>
            <a:r>
              <a:rPr lang="de-DE" dirty="0"/>
              <a:t>Angaben zum Personal - Zusatzblatt P ohne Pauschalierung, Aktuelle Version: 1 gültig ab 01.04.2022</a:t>
            </a:r>
          </a:p>
          <a:p>
            <a:r>
              <a:rPr lang="de-DE" dirty="0"/>
              <a:t>Anlage Weiterleitung zum Antrag auf Förderung, Aktuelle Version: 1 gültig ab 01.04.2022</a:t>
            </a:r>
          </a:p>
          <a:p>
            <a:r>
              <a:rPr lang="de-DE" dirty="0"/>
              <a:t>Erklärung im Sinne der De-</a:t>
            </a:r>
            <a:r>
              <a:rPr lang="de-DE" dirty="0" err="1"/>
              <a:t>minimis</a:t>
            </a:r>
            <a:r>
              <a:rPr lang="de-DE" dirty="0"/>
              <a:t>-Verordnung Nr. 1407/2013, Aktuelle Version: 1 gültig ab 01.04.2022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615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Ausflug ins Vergaberecht 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Wann müssen die Vergaberegelungen eingehalten werden?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Als Öffentlicher Auftraggeber</a:t>
            </a:r>
          </a:p>
          <a:p>
            <a:pPr marL="0" indent="0">
              <a:buNone/>
            </a:pPr>
            <a:r>
              <a:rPr lang="de-DE" dirty="0"/>
              <a:t>§ 99 Gesetz gegen Wettbewerbsbeschränkung (GWB)</a:t>
            </a:r>
          </a:p>
        </p:txBody>
      </p:sp>
      <p:pic>
        <p:nvPicPr>
          <p:cNvPr id="6" name="Inhaltsplatzhalter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56"/>
          <a:stretch/>
        </p:blipFill>
        <p:spPr>
          <a:xfrm>
            <a:off x="1283058" y="3356149"/>
            <a:ext cx="8403553" cy="2386721"/>
          </a:xfrm>
          <a:prstGeom prst="rect">
            <a:avLst/>
          </a:prstGeom>
        </p:spPr>
      </p:pic>
      <p:pic>
        <p:nvPicPr>
          <p:cNvPr id="5" name="Grafik 4" descr="Fragen">
            <a:extLst>
              <a:ext uri="{FF2B5EF4-FFF2-40B4-BE49-F238E27FC236}">
                <a16:creationId xmlns:a16="http://schemas.microsoft.com/office/drawing/2014/main" id="{7058530A-801F-448A-895E-70766A204EC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607550" y="18364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26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Ausflug ins Vergaberecht II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Was ergibt sich daraus?</a:t>
            </a:r>
          </a:p>
          <a:p>
            <a:r>
              <a:rPr lang="de-DE" dirty="0"/>
              <a:t>Aufträge für Liefer- und Dienstleistungen ab 1.000 €</a:t>
            </a:r>
          </a:p>
          <a:p>
            <a:pPr lvl="1"/>
            <a:r>
              <a:rPr lang="de-DE" dirty="0"/>
              <a:t>Einholung von drei Vergleichsangeboten – ohne Formvorschriften, aber angemessene Dokumentation (§ 5 II c Bremer Tariftreue- und Vergabegesetz)</a:t>
            </a:r>
          </a:p>
          <a:p>
            <a:r>
              <a:rPr lang="de-DE" dirty="0"/>
              <a:t>Aufträge für Liefer- und Dienstleistungen ab 50.000 €</a:t>
            </a:r>
          </a:p>
          <a:p>
            <a:pPr lvl="1"/>
            <a:r>
              <a:rPr lang="de-DE" dirty="0"/>
              <a:t>Beschränkte Ausschreibung (§ 7 Bremer Tariftreue- und Vergabegesetz)</a:t>
            </a:r>
          </a:p>
          <a:p>
            <a:r>
              <a:rPr lang="de-DE" dirty="0"/>
              <a:t>Aufträge für Liefer- und Dienstleistungen ab 100.000 €</a:t>
            </a:r>
          </a:p>
          <a:p>
            <a:pPr lvl="1"/>
            <a:r>
              <a:rPr lang="de-DE" dirty="0"/>
              <a:t>Öffentliche Ausschreibung (§ 8 Unterschwellenvergabeordnung)</a:t>
            </a:r>
          </a:p>
          <a:p>
            <a:endParaRPr lang="de-DE" dirty="0"/>
          </a:p>
        </p:txBody>
      </p:sp>
      <p:pic>
        <p:nvPicPr>
          <p:cNvPr id="5" name="Grafik 4" descr="Geld">
            <a:extLst>
              <a:ext uri="{FF2B5EF4-FFF2-40B4-BE49-F238E27FC236}">
                <a16:creationId xmlns:a16="http://schemas.microsoft.com/office/drawing/2014/main" id="{22BF292B-C3E9-4853-AC31-A1608B3F6EA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385300" y="17780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58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Ausflug ins Vergaberecht III	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Wo befinden sich weitergehende Informationen dazu?</a:t>
            </a:r>
          </a:p>
          <a:p>
            <a:r>
              <a:rPr lang="de-DE" dirty="0"/>
              <a:t>Auf unserer </a:t>
            </a:r>
            <a:r>
              <a:rPr lang="de-DE" dirty="0">
                <a:hlinkClick r:id="rId2"/>
              </a:rPr>
              <a:t>Website</a:t>
            </a:r>
            <a:r>
              <a:rPr lang="de-DE" dirty="0"/>
              <a:t> im Informationsblatt A05 – Vergabe von Liefer- und Dienstleistungen</a:t>
            </a:r>
          </a:p>
          <a:p>
            <a:r>
              <a:rPr lang="de-DE" dirty="0"/>
              <a:t>Umfangreiche Veröffentlichungen und Unterstützung der </a:t>
            </a:r>
            <a:r>
              <a:rPr lang="de-DE" dirty="0">
                <a:hlinkClick r:id="rId3"/>
              </a:rPr>
              <a:t>„</a:t>
            </a:r>
            <a:r>
              <a:rPr lang="de-DE" dirty="0" smtClean="0">
                <a:hlinkClick r:id="rId3"/>
              </a:rPr>
              <a:t>Zentralen </a:t>
            </a:r>
            <a:r>
              <a:rPr lang="de-DE" dirty="0">
                <a:hlinkClick r:id="rId3"/>
              </a:rPr>
              <a:t>Service- und Koordinierungsstelle für die Vergabe von Bau- und Dienstleistungen (</a:t>
            </a:r>
            <a:r>
              <a:rPr lang="de-DE" dirty="0" err="1">
                <a:hlinkClick r:id="rId3"/>
              </a:rPr>
              <a:t>zSKS</a:t>
            </a:r>
            <a:r>
              <a:rPr lang="de-DE" dirty="0">
                <a:hlinkClick r:id="rId3"/>
              </a:rPr>
              <a:t>)“</a:t>
            </a:r>
            <a:r>
              <a:rPr lang="de-DE" dirty="0"/>
              <a:t> 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5" name="Grafik 4" descr="Internet">
            <a:extLst>
              <a:ext uri="{FF2B5EF4-FFF2-40B4-BE49-F238E27FC236}">
                <a16:creationId xmlns:a16="http://schemas.microsoft.com/office/drawing/2014/main" id="{9CA7F974-4870-46D4-AB1E-D3E0D25AB8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264150" y="4219930"/>
            <a:ext cx="1384300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1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Projektantrag und Antragsformular III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Wichtigste Änderungen am Antragsformular:</a:t>
            </a:r>
          </a:p>
          <a:p>
            <a:r>
              <a:rPr lang="de-DE" dirty="0"/>
              <a:t>Standard ist Fehlbedarf+</a:t>
            </a:r>
          </a:p>
          <a:p>
            <a:r>
              <a:rPr lang="de-DE" dirty="0"/>
              <a:t>Keine Interventionen und damit zusammenhängenden Fragen</a:t>
            </a:r>
          </a:p>
          <a:p>
            <a:r>
              <a:rPr lang="de-DE" dirty="0"/>
              <a:t>Freiwilligkeit Qualitätsmanagementsysteme</a:t>
            </a:r>
          </a:p>
          <a:p>
            <a:r>
              <a:rPr lang="de-DE" dirty="0"/>
              <a:t>Wegfall Ausführungen zu Querschnittszielen</a:t>
            </a:r>
          </a:p>
          <a:p>
            <a:r>
              <a:rPr lang="de-DE" dirty="0"/>
              <a:t>Generelle Reduzierung des Fragenkatalogs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568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Abschlussfolie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Gibt es weitere Fragen? Gibt es Themen, die wir in diesem Rahmen behandeln sollten?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Fehler in den Dokumenten können an </a:t>
            </a:r>
            <a:r>
              <a:rPr lang="de-DE" dirty="0" smtClean="0">
                <a:hlinkClick r:id="rId2"/>
              </a:rPr>
              <a:t>feedback-esf@wae.bremen.de</a:t>
            </a:r>
            <a:r>
              <a:rPr lang="de-DE" dirty="0" smtClean="0"/>
              <a:t> oder die auf der Website genannten </a:t>
            </a:r>
            <a:r>
              <a:rPr lang="de-DE" dirty="0" err="1" smtClean="0"/>
              <a:t>Ansprechpartner:innen</a:t>
            </a:r>
            <a:r>
              <a:rPr lang="de-DE" dirty="0" smtClean="0"/>
              <a:t> gesendet werden.</a:t>
            </a:r>
          </a:p>
          <a:p>
            <a:pPr marL="0" indent="0" algn="ctr">
              <a:buNone/>
            </a:pPr>
            <a:r>
              <a:rPr lang="de-DE" sz="4000" smtClean="0"/>
              <a:t>Vielen </a:t>
            </a:r>
            <a:r>
              <a:rPr lang="de-DE" sz="4000" dirty="0" smtClean="0"/>
              <a:t>Dank! </a:t>
            </a:r>
            <a:r>
              <a:rPr lang="de-DE" sz="4000" dirty="0" smtClean="0">
                <a:sym typeface="Wingdings" panose="05000000000000000000" pitchFamily="2" charset="2"/>
              </a:rPr>
              <a:t>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106267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490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Gliederung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u="sng" dirty="0"/>
              <a:t>Trägerdaten</a:t>
            </a:r>
          </a:p>
          <a:p>
            <a:r>
              <a:rPr lang="de-DE" dirty="0"/>
              <a:t>Trägerfassungsbogen und Unterschriftsberechtigung</a:t>
            </a:r>
          </a:p>
          <a:p>
            <a:r>
              <a:rPr lang="de-DE" dirty="0"/>
              <a:t>Ausflug zu den Mitteilungspflichten</a:t>
            </a:r>
          </a:p>
          <a:p>
            <a:pPr marL="0" indent="0">
              <a:buNone/>
            </a:pPr>
            <a:r>
              <a:rPr lang="de-DE" u="sng" dirty="0"/>
              <a:t>Projektantrag</a:t>
            </a:r>
          </a:p>
          <a:p>
            <a:r>
              <a:rPr lang="de-DE" dirty="0"/>
              <a:t>Projektantrag und das Antragsformular</a:t>
            </a:r>
          </a:p>
          <a:p>
            <a:r>
              <a:rPr lang="de-DE" dirty="0"/>
              <a:t>Ausflug ins Vergaberecht</a:t>
            </a:r>
          </a:p>
          <a:p>
            <a:r>
              <a:rPr lang="de-DE" dirty="0"/>
              <a:t>Weiterleitung von </a:t>
            </a:r>
            <a:r>
              <a:rPr lang="de-DE" dirty="0" smtClean="0"/>
              <a:t>Zuwendungen</a:t>
            </a:r>
          </a:p>
          <a:p>
            <a:r>
              <a:rPr lang="de-DE" dirty="0" smtClean="0"/>
              <a:t>Finanzantrag und Zusatzblatt-P</a:t>
            </a:r>
            <a:endParaRPr lang="de-DE" dirty="0"/>
          </a:p>
          <a:p>
            <a:r>
              <a:rPr lang="de-DE" dirty="0"/>
              <a:t>Ausflug ins Beihilfenrecht und De-</a:t>
            </a:r>
            <a:r>
              <a:rPr lang="de-DE" dirty="0" err="1"/>
              <a:t>Minimis</a:t>
            </a:r>
            <a:r>
              <a:rPr lang="de-DE" dirty="0"/>
              <a:t>-Erklärung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5" name="Grafik 4" descr="Liste">
            <a:extLst>
              <a:ext uri="{FF2B5EF4-FFF2-40B4-BE49-F238E27FC236}">
                <a16:creationId xmlns:a16="http://schemas.microsoft.com/office/drawing/2014/main" id="{11EEE0E5-A9D8-4A7F-99E5-EF84B3FE3A4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53282" y="1793351"/>
            <a:ext cx="545375" cy="545375"/>
          </a:xfrm>
          <a:prstGeom prst="rect">
            <a:avLst/>
          </a:prstGeom>
        </p:spPr>
      </p:pic>
      <p:pic>
        <p:nvPicPr>
          <p:cNvPr id="8" name="Grafik 7" descr="Vertrag RNL">
            <a:extLst>
              <a:ext uri="{FF2B5EF4-FFF2-40B4-BE49-F238E27FC236}">
                <a16:creationId xmlns:a16="http://schemas.microsoft.com/office/drawing/2014/main" id="{88C51C27-C7E7-4421-A5B4-94DDEF852D10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783926" y="2997350"/>
            <a:ext cx="545374" cy="54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45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Neuerungen in der FP 21 – 27 I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70" y="1882128"/>
            <a:ext cx="10875146" cy="3851630"/>
          </a:xfrm>
        </p:spPr>
        <p:txBody>
          <a:bodyPr>
            <a:normAutofit/>
          </a:bodyPr>
          <a:lstStyle/>
          <a:p>
            <a:r>
              <a:rPr lang="de-DE" dirty="0" smtClean="0"/>
              <a:t>BAP in bekannter Form wird abgelöst (-&gt; Vereinfachung)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Keine Unterfonds, keine Interventionen, sondern </a:t>
            </a:r>
            <a:r>
              <a:rPr lang="de-DE" u="sng" dirty="0" smtClean="0"/>
              <a:t>einzige Priorität </a:t>
            </a:r>
            <a:r>
              <a:rPr lang="de-DE" dirty="0" smtClean="0"/>
              <a:t>(Armutsbekämpfung/ Existenzsicherung)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Keine Fördergrundsätze, keine </a:t>
            </a:r>
            <a:r>
              <a:rPr lang="de-DE" dirty="0"/>
              <a:t>I</a:t>
            </a:r>
            <a:r>
              <a:rPr lang="de-DE" dirty="0" smtClean="0"/>
              <a:t>nterventionsblätter, sondern </a:t>
            </a:r>
            <a:r>
              <a:rPr lang="de-DE" u="sng" dirty="0" smtClean="0"/>
              <a:t>Allgemeine Förderrichtlinie</a:t>
            </a:r>
            <a:br>
              <a:rPr lang="de-DE" u="sng" dirty="0" smtClean="0"/>
            </a:br>
            <a:endParaRPr lang="de-DE" u="sng" dirty="0" smtClean="0"/>
          </a:p>
          <a:p>
            <a:r>
              <a:rPr lang="de-DE" dirty="0" smtClean="0"/>
              <a:t>Fokus auf modellhafter Erprobung von Projektideen (-&gt; Flexibilisierung)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Verstärkte Umsetzung von Modellprojekten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Wettbewerbsaufrufe als bevorzugte Antragsart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180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09B35-7D49-41E5-BE87-D918BD77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Neuerungen in der FP 21 – 27 II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F9B720-7282-4D64-B369-72BBCBE3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70" y="1882128"/>
            <a:ext cx="10875146" cy="3851630"/>
          </a:xfrm>
        </p:spPr>
        <p:txBody>
          <a:bodyPr>
            <a:normAutofit/>
          </a:bodyPr>
          <a:lstStyle/>
          <a:p>
            <a:r>
              <a:rPr lang="de-DE" dirty="0" smtClean="0"/>
              <a:t>Reduzierung der </a:t>
            </a:r>
            <a:r>
              <a:rPr lang="de-DE" dirty="0"/>
              <a:t>genutzten Antragsarten (-&gt; Vereinfachung</a:t>
            </a:r>
            <a:r>
              <a:rPr lang="de-DE" dirty="0" smtClean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Zeitstaffelverfahren fällt weg, Einzelantragsverfahren in begründeten Ausnahmefällen (z.B. bestehenden Programmen, etwa LAZLO)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Wettbewerbsverfahren als </a:t>
            </a:r>
            <a:r>
              <a:rPr lang="de-DE" u="sng" dirty="0" smtClean="0"/>
              <a:t>Regelverfahren</a:t>
            </a:r>
            <a:br>
              <a:rPr lang="de-DE" u="sng" dirty="0" smtClean="0"/>
            </a:br>
            <a:endParaRPr lang="de-DE" u="sng" dirty="0" smtClean="0"/>
          </a:p>
          <a:p>
            <a:r>
              <a:rPr lang="de-DE" dirty="0" smtClean="0"/>
              <a:t>Umstellung der </a:t>
            </a:r>
            <a:r>
              <a:rPr lang="de-DE" dirty="0"/>
              <a:t>genutzten Finanzierungsarten (-&gt; Vereinfachung</a:t>
            </a:r>
            <a:r>
              <a:rPr lang="de-DE" dirty="0" smtClean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dirty="0" smtClean="0"/>
              <a:t>Umstellung auf real abgerechnete Personalkosten in Verbindung mit einer 30%/40% Pauschale für alle übrigen Projektkosten („Fehlbedarf PLUS“)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701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Generelle Zielstellung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Ziele </a:t>
            </a:r>
            <a:r>
              <a:rPr lang="de-DE" dirty="0" smtClean="0"/>
              <a:t>der Anpassung des Antragsverfahrens in der FP 2021-2027:</a:t>
            </a:r>
            <a:endParaRPr lang="de-DE" dirty="0"/>
          </a:p>
          <a:p>
            <a:pPr lvl="1"/>
            <a:r>
              <a:rPr lang="de-DE" dirty="0"/>
              <a:t>Anpassung an neue Vorgaben (intern wie extern)</a:t>
            </a:r>
          </a:p>
          <a:p>
            <a:pPr lvl="1"/>
            <a:r>
              <a:rPr lang="de-DE" dirty="0"/>
              <a:t>Vereinfachung des Verwaltungsverfahrens</a:t>
            </a:r>
          </a:p>
          <a:p>
            <a:pPr lvl="2"/>
            <a:r>
              <a:rPr lang="de-DE" dirty="0"/>
              <a:t>Streichung von Fragen</a:t>
            </a:r>
          </a:p>
          <a:p>
            <a:pPr lvl="2"/>
            <a:r>
              <a:rPr lang="de-DE" dirty="0"/>
              <a:t>Neuordnung von Themenblöcken</a:t>
            </a:r>
          </a:p>
          <a:p>
            <a:pPr lvl="2"/>
            <a:r>
              <a:rPr lang="de-DE" dirty="0"/>
              <a:t>Reduzierung von Nachweisen</a:t>
            </a:r>
          </a:p>
          <a:p>
            <a:pPr lvl="1"/>
            <a:r>
              <a:rPr lang="de-DE" dirty="0"/>
              <a:t>Verringerung der Komplexität</a:t>
            </a:r>
          </a:p>
          <a:p>
            <a:pPr lvl="2"/>
            <a:endParaRPr lang="de-DE" dirty="0"/>
          </a:p>
          <a:p>
            <a:pPr lvl="1"/>
            <a:endParaRPr lang="de-DE" dirty="0"/>
          </a:p>
        </p:txBody>
      </p:sp>
      <p:pic>
        <p:nvPicPr>
          <p:cNvPr id="7" name="Grafik 6" descr="Atom">
            <a:extLst>
              <a:ext uri="{FF2B5EF4-FFF2-40B4-BE49-F238E27FC236}">
                <a16:creationId xmlns:a16="http://schemas.microsoft.com/office/drawing/2014/main" id="{21E1FE1F-D98C-4BEE-BAD9-BA15C63B4A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592499" y="3077574"/>
            <a:ext cx="1760482" cy="1760482"/>
          </a:xfrm>
          <a:prstGeom prst="rect">
            <a:avLst/>
          </a:prstGeom>
        </p:spPr>
      </p:pic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B2B85C18-D97F-4E18-98CA-C115DD14F038}"/>
              </a:ext>
            </a:extLst>
          </p:cNvPr>
          <p:cNvCxnSpPr/>
          <p:nvPr/>
        </p:nvCxnSpPr>
        <p:spPr>
          <a:xfrm>
            <a:off x="7613650" y="3079750"/>
            <a:ext cx="1752600" cy="17716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99B6B053-E63A-4E54-A7FE-4752A95A13EE}"/>
              </a:ext>
            </a:extLst>
          </p:cNvPr>
          <p:cNvCxnSpPr/>
          <p:nvPr/>
        </p:nvCxnSpPr>
        <p:spPr>
          <a:xfrm flipH="1">
            <a:off x="7613650" y="3079750"/>
            <a:ext cx="1752600" cy="17716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29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Trägerdaten I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71571"/>
            <a:ext cx="6505100" cy="3455835"/>
          </a:xfrm>
        </p:spPr>
      </p:pic>
      <p:sp>
        <p:nvSpPr>
          <p:cNvPr id="5" name="Textfeld 4"/>
          <p:cNvSpPr txBox="1"/>
          <p:nvPr/>
        </p:nvSpPr>
        <p:spPr>
          <a:xfrm>
            <a:off x="7723941" y="2360660"/>
            <a:ext cx="29932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0D4592"/>
                </a:solidFill>
              </a:rPr>
              <a:t>Abrufbar unter: </a:t>
            </a:r>
            <a:r>
              <a:rPr lang="de-DE" sz="2400" dirty="0">
                <a:hlinkClick r:id="rId3"/>
              </a:rPr>
              <a:t>Antrags- und Nachweisunterlagen - Europäischer Sozialfonds Plus (bremen.de)</a:t>
            </a:r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3827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Trägerdaten II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Welche Dokumente gehören zu den unternehmensbezogene Antragsunterlagen?</a:t>
            </a:r>
          </a:p>
          <a:p>
            <a:r>
              <a:rPr lang="de-DE" dirty="0"/>
              <a:t>Formular zur Erfassung der Trägerdaten, Aktuelle Version: 1 gültig ab 01.04.2022</a:t>
            </a:r>
          </a:p>
          <a:p>
            <a:r>
              <a:rPr lang="de-DE" dirty="0"/>
              <a:t>Erklärung zur Unterschriftsberechtigung, Aktuelle Version: 1 gültig ab 01.04.2022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00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Mitteilungspflichten 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Anlage 2 zu VV Nr. 5.1. § 44 LHO 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912" y="2268061"/>
            <a:ext cx="8516539" cy="3581900"/>
          </a:xfrm>
          <a:prstGeom prst="rect">
            <a:avLst/>
          </a:prstGeom>
        </p:spPr>
      </p:pic>
      <p:pic>
        <p:nvPicPr>
          <p:cNvPr id="5" name="Grafik 4" descr="Marketing">
            <a:extLst>
              <a:ext uri="{FF2B5EF4-FFF2-40B4-BE49-F238E27FC236}">
                <a16:creationId xmlns:a16="http://schemas.microsoft.com/office/drawing/2014/main" id="{41262AF5-24E7-4864-8598-DCB8CAAB23F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032938" y="6625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03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Trägerdaten III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Wichtigste Änderungen am Trägererfassungsbogen:</a:t>
            </a:r>
          </a:p>
          <a:p>
            <a:r>
              <a:rPr lang="de-DE" dirty="0"/>
              <a:t>Verringerung der Komplexität</a:t>
            </a:r>
          </a:p>
          <a:p>
            <a:pPr lvl="1"/>
            <a:r>
              <a:rPr lang="de-DE" dirty="0"/>
              <a:t>bspw. Austausch von Ankreuzfeldern durch übersichtliche Drop-Down-Felder</a:t>
            </a:r>
          </a:p>
          <a:p>
            <a:r>
              <a:rPr lang="de-DE" dirty="0"/>
              <a:t>Reduzierung des Frageumfangs</a:t>
            </a:r>
          </a:p>
          <a:p>
            <a:pPr lvl="1"/>
            <a:r>
              <a:rPr lang="de-DE" dirty="0"/>
              <a:t>bspw. Wegfall Angabe zu Zertifizierung und Vorsteuerabzugsberechtigung</a:t>
            </a:r>
          </a:p>
          <a:p>
            <a:r>
              <a:rPr lang="de-DE" dirty="0"/>
              <a:t>„All-in-</a:t>
            </a:r>
            <a:r>
              <a:rPr lang="de-DE" dirty="0" err="1"/>
              <a:t>one</a:t>
            </a:r>
            <a:r>
              <a:rPr lang="de-DE" dirty="0"/>
              <a:t>-Lösung“ </a:t>
            </a:r>
            <a:r>
              <a:rPr lang="de-DE" dirty="0">
                <a:sym typeface="Wingdings" panose="05000000000000000000" pitchFamily="2" charset="2"/>
              </a:rPr>
              <a:t> Aufnahme von Erklärungen, aber Verzicht auf Anlagen</a:t>
            </a:r>
          </a:p>
          <a:p>
            <a:r>
              <a:rPr lang="de-DE" dirty="0">
                <a:sym typeface="Wingdings" panose="05000000000000000000" pitchFamily="2" charset="2"/>
              </a:rPr>
              <a:t>Aktualisierung nur bei relevanten Änderungen keine regelmäßige Abfrage</a:t>
            </a:r>
            <a:endParaRPr lang="de-DE" dirty="0"/>
          </a:p>
        </p:txBody>
      </p:sp>
      <p:pic>
        <p:nvPicPr>
          <p:cNvPr id="5" name="Grafik 4" descr="Verzweigungsdiagramm">
            <a:extLst>
              <a:ext uri="{FF2B5EF4-FFF2-40B4-BE49-F238E27FC236}">
                <a16:creationId xmlns:a16="http://schemas.microsoft.com/office/drawing/2014/main" id="{E440B2E8-030D-4743-A54E-E401DF405AB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12437" y="3070295"/>
            <a:ext cx="717409" cy="717409"/>
          </a:xfrm>
          <a:prstGeom prst="rect">
            <a:avLst/>
          </a:prstGeom>
        </p:spPr>
      </p:pic>
      <p:pic>
        <p:nvPicPr>
          <p:cNvPr id="7" name="Grafik 6" descr="Wiederholen">
            <a:extLst>
              <a:ext uri="{FF2B5EF4-FFF2-40B4-BE49-F238E27FC236}">
                <a16:creationId xmlns:a16="http://schemas.microsoft.com/office/drawing/2014/main" id="{64199E04-6E30-4528-A391-CAE8454D059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04082" y="4749626"/>
            <a:ext cx="534118" cy="534118"/>
          </a:xfrm>
          <a:prstGeom prst="rect">
            <a:avLst/>
          </a:prstGeom>
        </p:spPr>
      </p:pic>
      <p:pic>
        <p:nvPicPr>
          <p:cNvPr id="9" name="Grafik 8" descr="Minimieren">
            <a:extLst>
              <a:ext uri="{FF2B5EF4-FFF2-40B4-BE49-F238E27FC236}">
                <a16:creationId xmlns:a16="http://schemas.microsoft.com/office/drawing/2014/main" id="{49169A8B-9AF6-4236-AB24-C6516DA3013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04082" y="4001606"/>
            <a:ext cx="534118" cy="534118"/>
          </a:xfrm>
          <a:prstGeom prst="rect">
            <a:avLst/>
          </a:prstGeom>
        </p:spPr>
      </p:pic>
      <p:pic>
        <p:nvPicPr>
          <p:cNvPr id="11" name="Grafik 10" descr="Kopf mit Zahnrädern">
            <a:extLst>
              <a:ext uri="{FF2B5EF4-FFF2-40B4-BE49-F238E27FC236}">
                <a16:creationId xmlns:a16="http://schemas.microsoft.com/office/drawing/2014/main" id="{88F0E3F5-D2B3-4694-96A0-67D66FC64BCC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65172" y="2285530"/>
            <a:ext cx="636620" cy="63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54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Master_ESFPlus_2022.pptx" id="{CC26E7DF-54B6-459D-A6F3-A6D9B0AAFB39}" vid="{D62766C3-AD0A-43AD-9560-74DB7EE68025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PowerpointMaster_ESFPlus_2022</Template>
  <TotalTime>0</TotalTime>
  <Words>762</Words>
  <Application>Microsoft Office PowerPoint</Application>
  <PresentationFormat>Breitbild</PresentationFormat>
  <Paragraphs>106</Paragraphs>
  <Slides>17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</vt:lpstr>
      <vt:lpstr>Trägerinformation ESF-Antragstellung</vt:lpstr>
      <vt:lpstr>Gliederung</vt:lpstr>
      <vt:lpstr>Neuerungen in der FP 21 – 27 I</vt:lpstr>
      <vt:lpstr>Neuerungen in der FP 21 – 27 II</vt:lpstr>
      <vt:lpstr>Generelle Zielstellung</vt:lpstr>
      <vt:lpstr>Trägerdaten I</vt:lpstr>
      <vt:lpstr>Trägerdaten II</vt:lpstr>
      <vt:lpstr>Mitteilungspflichten I</vt:lpstr>
      <vt:lpstr>Trägerdaten III</vt:lpstr>
      <vt:lpstr>Projektantrag und Antragsformular I</vt:lpstr>
      <vt:lpstr>Projektantrag und Antragsformular II</vt:lpstr>
      <vt:lpstr>Ausflug ins Vergaberecht I</vt:lpstr>
      <vt:lpstr>Ausflug ins Vergaberecht II</vt:lpstr>
      <vt:lpstr>Ausflug ins Vergaberecht III </vt:lpstr>
      <vt:lpstr>Projektantrag und Antragsformular III</vt:lpstr>
      <vt:lpstr>Abschlussfolie</vt:lpstr>
      <vt:lpstr>PowerPoint-Präsentation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Schröder, Fabian (Wirtschaft, Arbeit und Europa)</dc:creator>
  <cp:lastModifiedBy>Schröder, Fabian (Wirtschaft, Arbeit und Europa)</cp:lastModifiedBy>
  <cp:revision>98</cp:revision>
  <dcterms:created xsi:type="dcterms:W3CDTF">2022-06-08T12:07:26Z</dcterms:created>
  <dcterms:modified xsi:type="dcterms:W3CDTF">2022-06-17T15:18:21Z</dcterms:modified>
</cp:coreProperties>
</file>