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4" r:id="rId4"/>
    <p:sldId id="266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67" r:id="rId18"/>
    <p:sldId id="268" r:id="rId19"/>
    <p:sldId id="269" r:id="rId20"/>
    <p:sldId id="287" r:id="rId21"/>
    <p:sldId id="273" r:id="rId22"/>
    <p:sldId id="258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3979" autoAdjust="0"/>
  </p:normalViewPr>
  <p:slideViewPr>
    <p:cSldViewPr snapToGrid="0">
      <p:cViewPr varScale="1">
        <p:scale>
          <a:sx n="108" d="100"/>
          <a:sy n="108" d="100"/>
        </p:scale>
        <p:origin x="72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0B937-0D52-4C1F-82BB-BDE10F3D871D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25FA2-F842-47CB-A563-CF25E1DAE8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1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Alles etwas durchmischt</a:t>
            </a:r>
            <a:r>
              <a:rPr lang="de-DE" baseline="0" dirty="0"/>
              <a:t> aufbereitet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391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936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417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548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24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2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92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0233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605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75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803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0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18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4A5CDD6-6806-42F9-B66E-2FD6C1745A34}"/>
              </a:ext>
            </a:extLst>
          </p:cNvPr>
          <p:cNvSpPr/>
          <p:nvPr userDrawn="1"/>
        </p:nvSpPr>
        <p:spPr>
          <a:xfrm>
            <a:off x="0" y="2186115"/>
            <a:ext cx="12192000" cy="4671885"/>
          </a:xfrm>
          <a:prstGeom prst="rect">
            <a:avLst/>
          </a:prstGeom>
          <a:solidFill>
            <a:srgbClr val="62C4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E72749D-6CE4-436E-8932-186C9CC603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35679" y="2190750"/>
            <a:ext cx="7522846" cy="2240090"/>
          </a:xfrm>
        </p:spPr>
        <p:txBody>
          <a:bodyPr anchor="b"/>
          <a:lstStyle>
            <a:lvl1pPr algn="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Vortragstitel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A70BCA81-BFCE-49E4-865D-037304D3CD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35679" y="4695277"/>
            <a:ext cx="7522846" cy="886373"/>
          </a:xfrm>
        </p:spPr>
        <p:txBody>
          <a:bodyPr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A63A167-322C-4517-B3B9-69EF0ACC5AD3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9F079CD5-F29A-44C3-919B-F488D8A3CC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2E9796B4-7A3E-442E-9986-B65F9E8888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06EB18DC-310B-4F88-9B59-25328DC78B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66" y="328507"/>
            <a:ext cx="2733947" cy="295266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7400766-C63B-47C6-9FEE-B5CC9A970C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9808"/>
            <a:ext cx="12192000" cy="10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90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nur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73250"/>
            <a:ext cx="105156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28181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4AA184E6-5EBD-4EA3-99C6-76BCEC2FC3BE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FFAB8E04-A605-4FC0-8BF0-39624ECE0942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17C959BC-B39B-4FD9-9F36-AAC1D612E48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3FA0315C-9257-4CD6-B0B5-F89573D79EE9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4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Bild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73250"/>
            <a:ext cx="52578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19664" y="1873250"/>
            <a:ext cx="5234136" cy="3862726"/>
          </a:xfrm>
          <a:solidFill>
            <a:schemeClr val="bg1"/>
          </a:solidFill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9DA57FAF-FADF-4F91-88C9-0E80B21C33EF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02E3FF52-1078-486A-8374-73114D3E0154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98D3BE35-DE2C-4A3E-AFAC-C3771637D6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7D487692-E794-4347-AF12-52C5C7DDEB79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55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Bild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1873250"/>
            <a:ext cx="52578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5286" y="1873250"/>
            <a:ext cx="5234136" cy="3862726"/>
          </a:xfrm>
          <a:solidFill>
            <a:schemeClr val="bg1"/>
          </a:solidFill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43D2581F-03E9-47E3-A797-F56C4E29D455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9E8A8693-552E-4EC9-B546-92306E4D4033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02CA0756-63CD-4D32-BEBD-20CFFD6198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38E71B2A-7418-43D4-B6E3-570789F7726A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15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5286" y="1873250"/>
            <a:ext cx="10428514" cy="3862726"/>
          </a:xfrm>
          <a:solidFill>
            <a:schemeClr val="bg1"/>
          </a:solidFill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094E70EB-BAA2-4B3A-B959-9CB0887A6C6A}"/>
              </a:ext>
            </a:extLst>
          </p:cNvPr>
          <p:cNvGrpSpPr/>
          <p:nvPr userDrawn="1"/>
        </p:nvGrpSpPr>
        <p:grpSpPr>
          <a:xfrm>
            <a:off x="-18288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2C29ADD8-09B4-455A-B768-117ACFB0C6F8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81BE08A6-4BCE-40DE-8CBA-B044E77A4B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9D7D554F-932A-447C-80F5-97F5FDED04EA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93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CDBB0083-7CA5-4C31-9DB9-6F07278EF913}"/>
              </a:ext>
            </a:extLst>
          </p:cNvPr>
          <p:cNvSpPr/>
          <p:nvPr userDrawn="1"/>
        </p:nvSpPr>
        <p:spPr>
          <a:xfrm>
            <a:off x="0" y="2213834"/>
            <a:ext cx="12192000" cy="4671885"/>
          </a:xfrm>
          <a:prstGeom prst="rect">
            <a:avLst/>
          </a:prstGeom>
          <a:solidFill>
            <a:srgbClr val="62C4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2F94AEF0-9E9D-400F-88D1-29A00F8DA8A6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DA14325E-6634-4AB2-999D-D98F7AAF01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375D074C-C95C-401B-9CF6-075755CF3D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1" name="Sprechblase: rechteckig mit abgerundeten Ecken 10">
            <a:extLst>
              <a:ext uri="{FF2B5EF4-FFF2-40B4-BE49-F238E27FC236}">
                <a16:creationId xmlns:a16="http://schemas.microsoft.com/office/drawing/2014/main" id="{7F446B1A-C407-44CB-B830-DF233E39B70E}"/>
              </a:ext>
            </a:extLst>
          </p:cNvPr>
          <p:cNvSpPr/>
          <p:nvPr userDrawn="1"/>
        </p:nvSpPr>
        <p:spPr>
          <a:xfrm>
            <a:off x="3794760" y="1093249"/>
            <a:ext cx="6979841" cy="3886481"/>
          </a:xfrm>
          <a:prstGeom prst="wedgeRoundRectCallout">
            <a:avLst>
              <a:gd name="adj1" fmla="val -8562"/>
              <a:gd name="adj2" fmla="val 70826"/>
              <a:gd name="adj3" fmla="val 16667"/>
            </a:avLst>
          </a:prstGeom>
          <a:solidFill>
            <a:srgbClr val="0D4592"/>
          </a:solidFill>
          <a:ln>
            <a:solidFill>
              <a:srgbClr val="0D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Aft>
                <a:spcPts val="2400"/>
              </a:spcAft>
            </a:pPr>
            <a:r>
              <a:rPr lang="de-DE" sz="2400" b="1" dirty="0"/>
              <a:t>KONTAKT ESF PLUS:</a:t>
            </a:r>
          </a:p>
          <a:p>
            <a:pPr algn="r">
              <a:spcAft>
                <a:spcPts val="0"/>
              </a:spcAft>
            </a:pP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Die Senatorin für Wirtschaft, Arbeit und Europa</a:t>
            </a:r>
          </a:p>
          <a:p>
            <a:pPr algn="r"/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Abteilung Arbeit</a:t>
            </a:r>
          </a:p>
          <a:p>
            <a:pPr algn="r">
              <a:spcAft>
                <a:spcPts val="600"/>
              </a:spcAft>
            </a:pP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Referat 23 – ESF-Verwaltungsbehörde</a:t>
            </a:r>
          </a:p>
          <a:p>
            <a:pPr algn="r">
              <a:spcAft>
                <a:spcPts val="2400"/>
              </a:spcAft>
            </a:pP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Hutfilterstr. 1-5, 28195 Bremen</a:t>
            </a:r>
          </a:p>
          <a:p>
            <a:pPr algn="r"/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feedback-esf@wae.bremen.de</a:t>
            </a:r>
          </a:p>
          <a:p>
            <a:pPr algn="r"/>
            <a:r>
              <a:rPr lang="de-DE" sz="2000" b="1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www.esfplus.bremen.de</a:t>
            </a:r>
            <a:endParaRPr lang="de-DE" sz="2000" b="1" dirty="0"/>
          </a:p>
          <a:p>
            <a:pPr algn="ctr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01C240B-2AA4-4B4E-AC55-F1CF8353EF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08"/>
            <a:ext cx="12192000" cy="10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5680597-D9AC-43A2-9031-3035ECBF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07B612-7BA1-4D89-BAA8-32A2C50A9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CDDE28-8A96-4875-BEE6-09BE20D6F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E6FD5-E930-4287-9B43-96A95A8FBEA3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F648E5-3134-46D4-BA9E-9590C1C05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5E6921-B333-429E-BFF7-CDCEF130A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51DF4-9DAE-4528-8443-FE3847FF23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sv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feedback-esf@wae.bremen.d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plus.bremen.de/foerderperiode-2021-2027/foerderung-esf-plus/antrags-und-nachweisunterlagen-2065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z.bremen.de/metainformationen/regelwerk-fuer-die-ausnahmen-vom-besserstellungsverbot-gemaess-44-absatz-1a-landeshaushaltsordnung-lho-153154?asl=bremen203_tpgesetz.c.55340.de&amp;template=20_gp_ifg_meta_detail_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7E67A-7BAC-4041-B7FD-4C301BE5E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Trägerinformation</a:t>
            </a:r>
            <a:br>
              <a:rPr lang="de-DE" dirty="0"/>
            </a:br>
            <a:r>
              <a:rPr lang="de-DE" dirty="0" smtClean="0"/>
              <a:t>ESF-Antragstellung – Part II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0580E9-E879-472A-9A74-74BD975B99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Unternehmens- und vorhabenbezogene Antragsunterlagen</a:t>
            </a:r>
          </a:p>
          <a:p>
            <a:r>
              <a:rPr lang="de-DE" dirty="0" smtClean="0"/>
              <a:t>30.06.2022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82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 Personalprüfung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Regelwerk für die Ausnahmen vom Besserstellungsverbot gemäß § 44 Absatz 1a Landeshaushaltsordnung (LHO)</a:t>
            </a:r>
          </a:p>
          <a:p>
            <a:pPr marL="457200" lvl="1" indent="0">
              <a:buNone/>
            </a:pPr>
            <a:r>
              <a:rPr lang="de-DE" dirty="0"/>
              <a:t>Die Bewilligungsbehörde kann in begründeten Einzelfällen (für einzelne Beschäftigte oder eine Beschäftigungsgruppe) Ausnahmen vom Besserstellungsverbot zulassen</a:t>
            </a:r>
            <a:r>
              <a:rPr lang="de-DE" dirty="0" smtClean="0"/>
              <a:t>,</a:t>
            </a:r>
            <a:endParaRPr lang="de-DE" dirty="0"/>
          </a:p>
          <a:p>
            <a:pPr lvl="1"/>
            <a:r>
              <a:rPr lang="de-DE" dirty="0" smtClean="0"/>
              <a:t>wenn </a:t>
            </a:r>
            <a:r>
              <a:rPr lang="de-DE" dirty="0"/>
              <a:t>Bremen ein außerordentliches Interesse an der Wahrnehmung der Aufgaben hat</a:t>
            </a:r>
          </a:p>
          <a:p>
            <a:pPr lvl="1"/>
            <a:r>
              <a:rPr lang="de-DE" dirty="0" smtClean="0"/>
              <a:t>und </a:t>
            </a:r>
            <a:r>
              <a:rPr lang="de-DE" dirty="0"/>
              <a:t>es ohne die Zuwendungsbesserstellung nicht zu der im Landesinteresse liegenden Zweckerfüllung kommt</a:t>
            </a:r>
          </a:p>
          <a:p>
            <a:pPr lvl="1"/>
            <a:r>
              <a:rPr lang="de-DE" dirty="0" smtClean="0"/>
              <a:t>und </a:t>
            </a:r>
            <a:r>
              <a:rPr lang="de-DE" dirty="0"/>
              <a:t>der Zweck auf andere Weise nicht oder nur mit erheblich höheren Kosten (Gesamtkostenrechnung) verwirklicht werden könnte.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3796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Zusatzblatt 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4000" dirty="0" smtClean="0"/>
              <a:t>Zusatzblatt P</a:t>
            </a:r>
            <a:br>
              <a:rPr lang="de-DE" sz="4000" dirty="0" smtClean="0"/>
            </a:br>
            <a:r>
              <a:rPr lang="de-DE" sz="2400" dirty="0" smtClean="0"/>
              <a:t>Zentrale Informationsquelle für</a:t>
            </a:r>
            <a:br>
              <a:rPr lang="de-DE" sz="2400" dirty="0" smtClean="0"/>
            </a:br>
            <a:r>
              <a:rPr lang="de-DE" sz="2400" dirty="0" smtClean="0"/>
              <a:t>die  Personalprüfung</a:t>
            </a:r>
          </a:p>
        </p:txBody>
      </p:sp>
      <p:pic>
        <p:nvPicPr>
          <p:cNvPr id="9" name="Bildplatzhalter 8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7" r="4847"/>
          <a:stretch>
            <a:fillRect/>
          </a:stretch>
        </p:blipFill>
        <p:spPr/>
      </p:pic>
      <p:sp>
        <p:nvSpPr>
          <p:cNvPr id="12" name="Rechteck 11"/>
          <p:cNvSpPr/>
          <p:nvPr/>
        </p:nvSpPr>
        <p:spPr>
          <a:xfrm>
            <a:off x="6096000" y="580572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/>
              <a:t>Foto von Markus </a:t>
            </a:r>
            <a:r>
              <a:rPr lang="de-DE" sz="800" dirty="0" err="1"/>
              <a:t>Spiske</a:t>
            </a:r>
            <a:r>
              <a:rPr lang="de-DE" sz="800" dirty="0"/>
              <a:t>: https://www.pexels.com/de-de/foto/software-matrix-codes-1089438/</a:t>
            </a:r>
          </a:p>
        </p:txBody>
      </p:sp>
    </p:spTree>
    <p:extLst>
      <p:ext uri="{BB962C8B-B14F-4D97-AF65-F5344CB8AC3E}">
        <p14:creationId xmlns:p14="http://schemas.microsoft.com/office/powerpoint/2010/main" val="26801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Zusatzblatt 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Prüfung der Angemessenheit und des Besserstellungsverbotes</a:t>
            </a:r>
            <a:endParaRPr lang="de-DE" dirty="0"/>
          </a:p>
          <a:p>
            <a:r>
              <a:rPr lang="de-DE" dirty="0" smtClean="0"/>
              <a:t>Im </a:t>
            </a:r>
            <a:r>
              <a:rPr lang="de-DE" dirty="0"/>
              <a:t>Zusatzblatt P sind die realen Beschäftigungsbedingungen anzugeben. </a:t>
            </a:r>
            <a:endParaRPr lang="de-DE" dirty="0" smtClean="0"/>
          </a:p>
          <a:p>
            <a:r>
              <a:rPr lang="de-DE" dirty="0" smtClean="0"/>
              <a:t>Eine </a:t>
            </a:r>
            <a:r>
              <a:rPr lang="de-DE" dirty="0"/>
              <a:t>Angabe von ggf. reduzierten </a:t>
            </a:r>
            <a:r>
              <a:rPr lang="de-DE" dirty="0" smtClean="0"/>
              <a:t>Werten </a:t>
            </a:r>
            <a:r>
              <a:rPr lang="de-DE" dirty="0"/>
              <a:t>(z.B. aufgrund einen befürchteten Verletzung des Besserstellungsverbotes) ist nicht zulässig</a:t>
            </a:r>
            <a:r>
              <a:rPr lang="de-DE" dirty="0" smtClean="0"/>
              <a:t>.</a:t>
            </a:r>
          </a:p>
          <a:p>
            <a:r>
              <a:rPr lang="de-DE" dirty="0" smtClean="0"/>
              <a:t>Das Weglassen von best. </a:t>
            </a:r>
            <a:r>
              <a:rPr lang="de-DE" dirty="0"/>
              <a:t>günstigeren Arbeitsbedingungen </a:t>
            </a:r>
            <a:r>
              <a:rPr lang="de-DE" dirty="0" smtClean="0"/>
              <a:t>ist ebenfalls unzulässig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340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Zusatzblatt 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FAQ Zusatzblatt P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B. Angaben zur Person</a:t>
            </a:r>
          </a:p>
          <a:p>
            <a:pPr lvl="1"/>
            <a:r>
              <a:rPr lang="de-DE" dirty="0" smtClean="0"/>
              <a:t>C. Angaben zur Eingruppierung</a:t>
            </a:r>
          </a:p>
          <a:p>
            <a:pPr lvl="1"/>
            <a:r>
              <a:rPr lang="de-DE" dirty="0" smtClean="0"/>
              <a:t>D. Personalkosten Projektlaufzeit </a:t>
            </a:r>
          </a:p>
          <a:p>
            <a:pPr lvl="1"/>
            <a:r>
              <a:rPr lang="de-DE" dirty="0" smtClean="0"/>
              <a:t>E. Angaben zu Anforderungen/Qualifikation</a:t>
            </a:r>
          </a:p>
          <a:p>
            <a:pPr lvl="1"/>
            <a:r>
              <a:rPr lang="de-DE" dirty="0" smtClean="0"/>
              <a:t>F. Angaben Zeitgleiche Betreuung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497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Zusatzblatt 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69502"/>
            <a:ext cx="10515600" cy="38516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3500" dirty="0"/>
              <a:t>G</a:t>
            </a:r>
            <a:r>
              <a:rPr lang="de-DE" sz="3500" dirty="0" smtClean="0"/>
              <a:t>renzen</a:t>
            </a:r>
            <a:endParaRPr lang="de-DE" sz="3500" dirty="0"/>
          </a:p>
          <a:p>
            <a:r>
              <a:rPr lang="de-DE" dirty="0" smtClean="0"/>
              <a:t>Das </a:t>
            </a:r>
            <a:r>
              <a:rPr lang="de-DE" dirty="0"/>
              <a:t>Formular kann nur relativ statische Situationen erfolgreich abbilden. </a:t>
            </a:r>
          </a:p>
          <a:p>
            <a:r>
              <a:rPr lang="de-DE" dirty="0"/>
              <a:t>Änderungen des Stundenumfanges im Projekt oder von Eingruppierungen (Stufenaufstieg/Beförderung/tarifliche Steigerungen die nicht zum Jahreswechsel stattfinden) führen zu unkorrekten Ergebnissen. </a:t>
            </a:r>
          </a:p>
          <a:p>
            <a:r>
              <a:rPr lang="de-DE" dirty="0"/>
              <a:t>In diesem Fall sollten für jede Phase mit explizit anderen Beschäftigungsbedingungen separate Zusatzblätter P eingereicht werden. Im Finanzantrag können diese dann als Summe eingegeben werde</a:t>
            </a:r>
            <a:r>
              <a:rPr lang="de-DE" dirty="0" smtClean="0"/>
              <a:t>.</a:t>
            </a:r>
          </a:p>
          <a:p>
            <a:r>
              <a:rPr lang="de-DE" dirty="0"/>
              <a:t>Sollte der Bewilligungszeitraum den Zeitrahmen von 4 Jahren sprengen, </a:t>
            </a:r>
            <a:r>
              <a:rPr lang="de-DE" dirty="0" smtClean="0"/>
              <a:t>sollte für </a:t>
            </a:r>
            <a:r>
              <a:rPr lang="de-DE" dirty="0"/>
              <a:t>die letzten Jahre ein zusätzliches Zusatzblatt P </a:t>
            </a:r>
            <a:r>
              <a:rPr lang="de-DE" dirty="0" smtClean="0"/>
              <a:t>verwendet werden.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22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Zusatzblatt 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200" dirty="0" smtClean="0"/>
              <a:t>Neuentwicklung</a:t>
            </a:r>
          </a:p>
          <a:p>
            <a:r>
              <a:rPr lang="de-DE" dirty="0" smtClean="0"/>
              <a:t>Darstellung von Phasen gleicher Beschäftigungsbedingungen</a:t>
            </a:r>
          </a:p>
          <a:p>
            <a:r>
              <a:rPr lang="de-DE" dirty="0" smtClean="0"/>
              <a:t>Reduzierung notwendiger Nebenrechnungen</a:t>
            </a:r>
          </a:p>
          <a:p>
            <a:r>
              <a:rPr lang="de-DE" dirty="0" smtClean="0"/>
              <a:t>Darstellung von längeren Förderzeiträumen</a:t>
            </a:r>
          </a:p>
          <a:p>
            <a:r>
              <a:rPr lang="de-DE" dirty="0" smtClean="0"/>
              <a:t>Testphase hat begonnen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66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Zusatzblatt 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Fragen</a:t>
            </a:r>
          </a:p>
          <a:p>
            <a:r>
              <a:rPr lang="de-DE" dirty="0"/>
              <a:t>Wünsche</a:t>
            </a:r>
          </a:p>
          <a:p>
            <a:r>
              <a:rPr lang="de-DE" dirty="0" smtClean="0"/>
              <a:t>Anregungen</a:t>
            </a:r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999748" y="5724880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/>
              <a:t>Foto von Ann H: https://www.pexels.com/de-de/foto/holz-mann-menschen-hand-10981242/</a:t>
            </a:r>
          </a:p>
        </p:txBody>
      </p:sp>
      <p:pic>
        <p:nvPicPr>
          <p:cNvPr id="8" name="Bildplatzhalter 7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7" r="48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497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Ausflug ins Beihilfenrecht und De-</a:t>
            </a:r>
            <a:r>
              <a:rPr lang="de-DE" dirty="0" err="1"/>
              <a:t>Minimis</a:t>
            </a:r>
            <a:r>
              <a:rPr lang="de-DE" dirty="0"/>
              <a:t>-Erklärung 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Was ist eine Beihilfe und was hat es damit auf sich?</a:t>
            </a:r>
          </a:p>
          <a:p>
            <a:r>
              <a:rPr lang="de-DE" dirty="0"/>
              <a:t>Art. 107 I Vertrag über die Arbeitsweise der EU (AEUV)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81156"/>
            <a:ext cx="9431066" cy="2029108"/>
          </a:xfrm>
          <a:prstGeom prst="rect">
            <a:avLst/>
          </a:prstGeom>
        </p:spPr>
      </p:pic>
      <p:pic>
        <p:nvPicPr>
          <p:cNvPr id="6" name="Grafik 5" descr="Verwirrte Person">
            <a:extLst>
              <a:ext uri="{FF2B5EF4-FFF2-40B4-BE49-F238E27FC236}">
                <a16:creationId xmlns:a16="http://schemas.microsoft.com/office/drawing/2014/main" id="{2BA18992-4B1C-4A58-9EC3-381D5F0A65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93250" y="1802990"/>
            <a:ext cx="730250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2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Ausflug ins Beihilfenrecht und De-</a:t>
            </a:r>
            <a:r>
              <a:rPr lang="de-DE" dirty="0" err="1"/>
              <a:t>Minimis</a:t>
            </a:r>
            <a:r>
              <a:rPr lang="de-DE" dirty="0"/>
              <a:t>-Erklärung II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48031" y="1873250"/>
            <a:ext cx="2674373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Staatliche Beihilfe?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Staatliche Mittel?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Begünstigung?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Unternehmen?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Selektivität?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Wettbewerbsverfälschung?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Handelsbeeinträchtigung?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19645" y="4344088"/>
            <a:ext cx="213114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Keine weiteren Schritte notwendig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623619" y="1873250"/>
            <a:ext cx="478740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b="1" dirty="0"/>
              <a:t>Rechtfertigungstatbestände?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dk1"/>
                </a:solidFill>
              </a:rPr>
              <a:t>Dienstleistungen von allgemeinem wirtschaftlichem Interesse (DAWI)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rgbClr val="FF0000"/>
                </a:solidFill>
              </a:rPr>
              <a:t>De-</a:t>
            </a:r>
            <a:r>
              <a:rPr lang="de-DE" sz="1200" dirty="0" err="1">
                <a:solidFill>
                  <a:srgbClr val="FF0000"/>
                </a:solidFill>
              </a:rPr>
              <a:t>Minimis</a:t>
            </a:r>
            <a:endParaRPr lang="de-DE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dk1"/>
                </a:solidFill>
              </a:rPr>
              <a:t>Allgemeine Gruppenfreistellungsverordnung (AGVO)</a:t>
            </a:r>
          </a:p>
          <a:p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4623619" y="4344088"/>
            <a:ext cx="26743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Formblatt De-</a:t>
            </a:r>
            <a:r>
              <a:rPr lang="de-DE" b="1" dirty="0" err="1">
                <a:solidFill>
                  <a:srgbClr val="FF0000"/>
                </a:solidFill>
              </a:rPr>
              <a:t>Minimis</a:t>
            </a:r>
            <a:r>
              <a:rPr lang="de-DE" b="1" dirty="0">
                <a:solidFill>
                  <a:srgbClr val="FF0000"/>
                </a:solidFill>
              </a:rPr>
              <a:t>-Erklärung</a:t>
            </a:r>
            <a:endParaRPr lang="de-DE" sz="1200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246806" y="4344088"/>
            <a:ext cx="267437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Keine/Anteilige Förderung oder ggf. Freistellungsantrag über Europäische Kommission</a:t>
            </a:r>
            <a:endParaRPr lang="de-DE" sz="1200" dirty="0"/>
          </a:p>
        </p:txBody>
      </p:sp>
      <p:cxnSp>
        <p:nvCxnSpPr>
          <p:cNvPr id="18" name="Gerade Verbindung mit Pfeil 17"/>
          <p:cNvCxnSpPr>
            <a:stCxn id="8" idx="2"/>
          </p:cNvCxnSpPr>
          <p:nvPr/>
        </p:nvCxnSpPr>
        <p:spPr>
          <a:xfrm>
            <a:off x="2185218" y="3350578"/>
            <a:ext cx="7376" cy="993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10" idx="2"/>
            <a:endCxn id="11" idx="0"/>
          </p:cNvCxnSpPr>
          <p:nvPr/>
        </p:nvCxnSpPr>
        <p:spPr>
          <a:xfrm flipH="1">
            <a:off x="5960806" y="3073579"/>
            <a:ext cx="1056514" cy="1270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0" idx="2"/>
            <a:endCxn id="12" idx="0"/>
          </p:cNvCxnSpPr>
          <p:nvPr/>
        </p:nvCxnSpPr>
        <p:spPr>
          <a:xfrm>
            <a:off x="7017320" y="3073579"/>
            <a:ext cx="2566673" cy="1270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192594" y="3695084"/>
            <a:ext cx="62388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dirty="0"/>
              <a:t>Nein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5893564" y="369508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Ja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8831833" y="3695084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Nein</a:t>
            </a:r>
          </a:p>
        </p:txBody>
      </p:sp>
      <p:cxnSp>
        <p:nvCxnSpPr>
          <p:cNvPr id="27" name="Gerade Verbindung mit Pfeil 26"/>
          <p:cNvCxnSpPr>
            <a:stCxn id="8" idx="3"/>
            <a:endCxn id="10" idx="1"/>
          </p:cNvCxnSpPr>
          <p:nvPr/>
        </p:nvCxnSpPr>
        <p:spPr>
          <a:xfrm flipV="1">
            <a:off x="3522404" y="2473415"/>
            <a:ext cx="1101215" cy="13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3888505" y="210408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Ja</a:t>
            </a:r>
          </a:p>
        </p:txBody>
      </p:sp>
    </p:spTree>
    <p:extLst>
      <p:ext uri="{BB962C8B-B14F-4D97-AF65-F5344CB8AC3E}">
        <p14:creationId xmlns:p14="http://schemas.microsoft.com/office/powerpoint/2010/main" val="262692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3" grpId="0"/>
      <p:bldP spid="24" grpId="0"/>
      <p:bldP spid="25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Ausflug ins Beihilfenrecht und De-</a:t>
            </a:r>
            <a:r>
              <a:rPr lang="de-DE" dirty="0" err="1"/>
              <a:t>Minimis</a:t>
            </a:r>
            <a:r>
              <a:rPr lang="de-DE" dirty="0"/>
              <a:t>-Erklärung III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Rechtsgrundlage ist De-</a:t>
            </a:r>
            <a:r>
              <a:rPr lang="de-DE" dirty="0" err="1"/>
              <a:t>Minimis</a:t>
            </a:r>
            <a:r>
              <a:rPr lang="de-DE" dirty="0"/>
              <a:t>-Verordnung 1407/2013 (EU)</a:t>
            </a:r>
          </a:p>
          <a:p>
            <a:r>
              <a:rPr lang="de-DE" dirty="0"/>
              <a:t>Geringfügige Beihilfen</a:t>
            </a:r>
          </a:p>
          <a:p>
            <a:r>
              <a:rPr lang="de-DE" dirty="0"/>
              <a:t>In Summe bis 200.000 € in drei Steuerjahren (i. d. R. Kalenderjahre)</a:t>
            </a:r>
          </a:p>
          <a:p>
            <a:pPr lvl="1"/>
            <a:r>
              <a:rPr lang="de-DE" dirty="0" err="1"/>
              <a:t>Zuwendungsempfänger:in</a:t>
            </a:r>
            <a:r>
              <a:rPr lang="de-DE" dirty="0"/>
              <a:t> muss De-</a:t>
            </a:r>
            <a:r>
              <a:rPr lang="de-DE" dirty="0" err="1"/>
              <a:t>Minimis</a:t>
            </a:r>
            <a:r>
              <a:rPr lang="de-DE" dirty="0"/>
              <a:t>-Beihilfen mitteilen (Formular)</a:t>
            </a:r>
          </a:p>
          <a:p>
            <a:r>
              <a:rPr lang="de-DE" dirty="0"/>
              <a:t>Achtung: Verbundene Unternehmen müssen zusammen betrachtet werden (bspw. durch Mehrheit an Anteilen/Stimmrechten oder Mitgliedern in Aufsichtsgremien)</a:t>
            </a:r>
          </a:p>
          <a:p>
            <a:endParaRPr lang="de-DE" dirty="0"/>
          </a:p>
        </p:txBody>
      </p:sp>
      <p:pic>
        <p:nvPicPr>
          <p:cNvPr id="5" name="Grafik 4" descr="Ausrufezeichen">
            <a:extLst>
              <a:ext uri="{FF2B5EF4-FFF2-40B4-BE49-F238E27FC236}">
                <a16:creationId xmlns:a16="http://schemas.microsoft.com/office/drawing/2014/main" id="{26E0FFE8-E91B-4FC6-B030-F5D4AF9E069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8798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83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 smtClean="0"/>
              <a:t>Projektantrag</a:t>
            </a:r>
            <a:endParaRPr lang="de-DE" u="sng" dirty="0"/>
          </a:p>
          <a:p>
            <a:r>
              <a:rPr lang="de-DE" dirty="0"/>
              <a:t>Weitere Erklärungen zum Vorhaben</a:t>
            </a:r>
          </a:p>
          <a:p>
            <a:r>
              <a:rPr lang="de-DE" dirty="0" smtClean="0"/>
              <a:t>Zusatzblatt-P</a:t>
            </a:r>
            <a:endParaRPr lang="de-DE" dirty="0"/>
          </a:p>
          <a:p>
            <a:r>
              <a:rPr lang="de-DE" dirty="0"/>
              <a:t>Ausflug ins Beihilfenrecht und De-</a:t>
            </a:r>
            <a:r>
              <a:rPr lang="de-DE" dirty="0" err="1"/>
              <a:t>Minimis</a:t>
            </a:r>
            <a:r>
              <a:rPr lang="de-DE" dirty="0"/>
              <a:t>-Erklärung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8" name="Grafik 7" descr="Vertrag RNL">
            <a:extLst>
              <a:ext uri="{FF2B5EF4-FFF2-40B4-BE49-F238E27FC236}">
                <a16:creationId xmlns:a16="http://schemas.microsoft.com/office/drawing/2014/main" id="{88C51C27-C7E7-4421-A5B4-94DDEF852D1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59134" y="1807742"/>
            <a:ext cx="545374" cy="54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5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Sonstiges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Bitte auf Vollständigkeit der Antragsunterlagen achten, da ein unvollständiger Antrag ein KO-Kriterium im Wettbewerbsverfahren darstellt.</a:t>
            </a:r>
          </a:p>
          <a:p>
            <a:r>
              <a:rPr lang="de-DE" dirty="0" smtClean="0"/>
              <a:t>Weitere Anpassungen auf Website zum Einzelantragsverfahren geplant.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709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Abschlussfolie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Gibt es weitere Fragen? Gibt es Themen, die wir in diesem Rahmen behandeln sollten?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Fehler in den Dokumenten können an </a:t>
            </a:r>
            <a:r>
              <a:rPr lang="de-DE" dirty="0" smtClean="0">
                <a:hlinkClick r:id="rId2"/>
              </a:rPr>
              <a:t>feedback-esf@wae.bremen.de</a:t>
            </a:r>
            <a:r>
              <a:rPr lang="de-DE" dirty="0" smtClean="0"/>
              <a:t> oder die auf der Website genannten </a:t>
            </a:r>
            <a:r>
              <a:rPr lang="de-DE" dirty="0" err="1" smtClean="0"/>
              <a:t>Ansprechpartner:innen</a:t>
            </a:r>
            <a:r>
              <a:rPr lang="de-DE" dirty="0" smtClean="0"/>
              <a:t> gesendet werden.</a:t>
            </a:r>
          </a:p>
          <a:p>
            <a:pPr marL="0" indent="0" algn="ctr">
              <a:buNone/>
            </a:pPr>
            <a:r>
              <a:rPr lang="de-DE" sz="4000" smtClean="0"/>
              <a:t>Vielen </a:t>
            </a:r>
            <a:r>
              <a:rPr lang="de-DE" sz="4000" dirty="0" smtClean="0"/>
              <a:t>Dank! </a:t>
            </a:r>
            <a:r>
              <a:rPr lang="de-DE" sz="4000" dirty="0" smtClean="0">
                <a:sym typeface="Wingdings" panose="05000000000000000000" pitchFamily="2" charset="2"/>
              </a:rPr>
              <a:t>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10626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49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Rückblick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Gibt es noch Fragen und Anmerkungen aus bzw. zu der Auftaktveranstaltung vom 16.06.22?</a:t>
            </a:r>
            <a:endParaRPr lang="de-DE" sz="3600" dirty="0"/>
          </a:p>
        </p:txBody>
      </p:sp>
      <p:pic>
        <p:nvPicPr>
          <p:cNvPr id="4" name="Grafik 3" descr="Fragen">
            <a:extLst>
              <a:ext uri="{FF2B5EF4-FFF2-40B4-BE49-F238E27FC236}">
                <a16:creationId xmlns:a16="http://schemas.microsoft.com/office/drawing/2014/main" id="{7058530A-801F-448A-895E-70766A204E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55724" y="3240612"/>
            <a:ext cx="2484268" cy="248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Projektantrag und Antragsformular </a:t>
            </a:r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Weitere Erklärungen zum Vorhaben</a:t>
            </a:r>
          </a:p>
          <a:p>
            <a:r>
              <a:rPr lang="de-DE" dirty="0">
                <a:hlinkClick r:id="rId2"/>
              </a:rPr>
              <a:t>Aktuelle Version </a:t>
            </a:r>
            <a:r>
              <a:rPr lang="de-DE" dirty="0"/>
              <a:t>1.0 vom 01.04.2022</a:t>
            </a:r>
          </a:p>
          <a:p>
            <a:r>
              <a:rPr lang="de-DE" dirty="0"/>
              <a:t>Nur noch auf Finanzaspekte des Vorhabens ausgerichtet</a:t>
            </a:r>
          </a:p>
          <a:p>
            <a:r>
              <a:rPr lang="de-DE" dirty="0"/>
              <a:t>Förderungen aus dem ESF sind nachrangig gegenüber anderen Finanzierungsmöglichkeiten und Förderungen</a:t>
            </a:r>
          </a:p>
        </p:txBody>
      </p:sp>
    </p:spTree>
    <p:extLst>
      <p:ext uri="{BB962C8B-B14F-4D97-AF65-F5344CB8AC3E}">
        <p14:creationId xmlns:p14="http://schemas.microsoft.com/office/powerpoint/2010/main" val="143643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Rechtliche Grundlagen Personalprüfung / Besserstellung</a:t>
            </a:r>
          </a:p>
          <a:p>
            <a:r>
              <a:rPr lang="de-DE" dirty="0" smtClean="0"/>
              <a:t>Zusatzblatt P</a:t>
            </a:r>
          </a:p>
          <a:p>
            <a:pPr lvl="1"/>
            <a:r>
              <a:rPr lang="de-DE" dirty="0" smtClean="0"/>
              <a:t>Aufbau</a:t>
            </a:r>
          </a:p>
          <a:p>
            <a:pPr lvl="1"/>
            <a:r>
              <a:rPr lang="de-DE" dirty="0" smtClean="0"/>
              <a:t>Anwendung</a:t>
            </a:r>
          </a:p>
          <a:p>
            <a:pPr lvl="1"/>
            <a:r>
              <a:rPr lang="de-DE" dirty="0" smtClean="0"/>
              <a:t>Grenzen</a:t>
            </a:r>
          </a:p>
          <a:p>
            <a:pPr lvl="1"/>
            <a:r>
              <a:rPr lang="de-DE" dirty="0" smtClean="0"/>
              <a:t>Neuentwicklung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621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4000" dirty="0" smtClean="0"/>
              <a:t>Personalprüfung</a:t>
            </a:r>
          </a:p>
          <a:p>
            <a:pPr marL="0" indent="0">
              <a:buNone/>
            </a:pPr>
            <a:r>
              <a:rPr lang="de-DE" sz="4000" dirty="0" smtClean="0"/>
              <a:t>Besserstellung</a:t>
            </a:r>
          </a:p>
          <a:p>
            <a:pPr marL="0" indent="0">
              <a:buNone/>
            </a:pPr>
            <a:r>
              <a:rPr lang="de-DE" sz="4000" dirty="0" smtClean="0"/>
              <a:t>Rechtliche </a:t>
            </a:r>
            <a:r>
              <a:rPr lang="de-DE" sz="4000" dirty="0"/>
              <a:t>G</a:t>
            </a:r>
            <a:r>
              <a:rPr lang="de-DE" sz="4000" dirty="0" smtClean="0"/>
              <a:t>rundlagen</a:t>
            </a:r>
            <a:endParaRPr lang="de-DE" sz="4000" dirty="0"/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7" r="11887"/>
          <a:stretch>
            <a:fillRect/>
          </a:stretch>
        </p:blipFill>
        <p:spPr/>
      </p:pic>
      <p:sp>
        <p:nvSpPr>
          <p:cNvPr id="7" name="Rechteck 6"/>
          <p:cNvSpPr/>
          <p:nvPr/>
        </p:nvSpPr>
        <p:spPr>
          <a:xfrm>
            <a:off x="6096000" y="5816822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/>
              <a:t>Foto von </a:t>
            </a:r>
            <a:r>
              <a:rPr lang="de-DE" sz="800" dirty="0" err="1"/>
              <a:t>Artem</a:t>
            </a:r>
            <a:r>
              <a:rPr lang="de-DE" sz="800" dirty="0"/>
              <a:t> </a:t>
            </a:r>
            <a:r>
              <a:rPr lang="de-DE" sz="800" dirty="0" err="1"/>
              <a:t>Podrez</a:t>
            </a:r>
            <a:r>
              <a:rPr lang="de-DE" sz="800" dirty="0"/>
              <a:t>: https://www.pexels.com/de-de/foto/person-frau-arbeiten-technologie-5726794/</a:t>
            </a:r>
          </a:p>
        </p:txBody>
      </p:sp>
    </p:spTree>
    <p:extLst>
      <p:ext uri="{BB962C8B-B14F-4D97-AF65-F5344CB8AC3E}">
        <p14:creationId xmlns:p14="http://schemas.microsoft.com/office/powerpoint/2010/main" val="102705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Rechtliche Grundlagen Personalprüfung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Anlage 2 </a:t>
            </a:r>
            <a:r>
              <a:rPr lang="de-DE" dirty="0" smtClean="0"/>
              <a:t> (</a:t>
            </a:r>
            <a:r>
              <a:rPr lang="de-DE" dirty="0"/>
              <a:t>zu VV Nr. 5.1 zu § 44 ) </a:t>
            </a:r>
            <a:r>
              <a:rPr lang="de-DE" dirty="0" smtClean="0"/>
              <a:t>Allgemeine </a:t>
            </a:r>
            <a:r>
              <a:rPr lang="de-DE" dirty="0"/>
              <a:t>Nebenbestimmungen für Zuwendungen zur Projektförderung (ANBest-P)</a:t>
            </a:r>
          </a:p>
          <a:p>
            <a:pPr marL="457200" lvl="1" indent="0">
              <a:buNone/>
            </a:pPr>
            <a:r>
              <a:rPr lang="de-DE" dirty="0"/>
              <a:t>1. </a:t>
            </a:r>
            <a:r>
              <a:rPr lang="de-DE" dirty="0" smtClean="0"/>
              <a:t>	Anforderung </a:t>
            </a:r>
            <a:r>
              <a:rPr lang="de-DE" dirty="0"/>
              <a:t>und Verwendung der Zuwendung</a:t>
            </a:r>
          </a:p>
          <a:p>
            <a:pPr marL="457200" lvl="1" indent="0">
              <a:buNone/>
            </a:pPr>
            <a:r>
              <a:rPr lang="de-DE" dirty="0" smtClean="0"/>
              <a:t>1.3 </a:t>
            </a:r>
            <a:r>
              <a:rPr lang="de-DE" dirty="0"/>
              <a:t>	</a:t>
            </a:r>
            <a:r>
              <a:rPr lang="de-DE" dirty="0" smtClean="0"/>
              <a:t>Besserstellungsverbot/Mindestentgelt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1.3.1 </a:t>
            </a:r>
            <a:r>
              <a:rPr lang="de-DE" dirty="0" smtClean="0"/>
              <a:t>	Dürfen </a:t>
            </a:r>
            <a:r>
              <a:rPr lang="de-DE" dirty="0"/>
              <a:t>aus der Zuwendung auch Personalausgaben oder </a:t>
            </a:r>
            <a:r>
              <a:rPr lang="de-DE" dirty="0" smtClean="0"/>
              <a:t>sächliche </a:t>
            </a:r>
            <a:r>
              <a:rPr lang="de-DE" dirty="0"/>
              <a:t>	</a:t>
            </a:r>
            <a:r>
              <a:rPr lang="de-DE" dirty="0" smtClean="0"/>
              <a:t>	Verwaltungsausgaben </a:t>
            </a:r>
            <a:r>
              <a:rPr lang="de-DE" dirty="0"/>
              <a:t>geleistet </a:t>
            </a:r>
            <a:r>
              <a:rPr lang="de-DE" dirty="0" smtClean="0"/>
              <a:t>werden </a:t>
            </a:r>
            <a:r>
              <a:rPr lang="de-DE" dirty="0"/>
              <a:t>und werden </a:t>
            </a:r>
            <a:r>
              <a:rPr lang="de-DE" dirty="0" smtClean="0"/>
              <a:t>die 				Gesamtausgaben </a:t>
            </a:r>
            <a:r>
              <a:rPr lang="de-DE" dirty="0"/>
              <a:t>des 	Zuwendungsempfängers überwiegend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(</a:t>
            </a:r>
            <a:r>
              <a:rPr lang="de-DE" dirty="0"/>
              <a:t>d. h. zu </a:t>
            </a:r>
            <a:r>
              <a:rPr lang="de-DE" dirty="0" smtClean="0"/>
              <a:t>mehr </a:t>
            </a:r>
            <a:r>
              <a:rPr lang="de-DE" dirty="0"/>
              <a:t>als 50 von Hundert) aus </a:t>
            </a:r>
            <a:r>
              <a:rPr lang="de-DE" dirty="0" smtClean="0"/>
              <a:t>Zuwendungen </a:t>
            </a:r>
            <a:r>
              <a:rPr lang="de-DE" dirty="0"/>
              <a:t>der </a:t>
            </a:r>
            <a:r>
              <a:rPr lang="de-DE" dirty="0" smtClean="0"/>
              <a:t>				öffentlichen Hand </a:t>
            </a:r>
            <a:r>
              <a:rPr lang="de-DE" dirty="0"/>
              <a:t>bestritten, darf der </a:t>
            </a:r>
            <a:r>
              <a:rPr lang="de-DE" dirty="0" smtClean="0"/>
              <a:t>Zuwendungsempfänger 			seine Beschäftigten </a:t>
            </a:r>
            <a:r>
              <a:rPr lang="de-DE" dirty="0"/>
              <a:t>nicht besserstellen als vergleichbare bremische </a:t>
            </a:r>
            <a:r>
              <a:rPr lang="de-DE" dirty="0" smtClean="0"/>
              <a:t>		Bedienstete</a:t>
            </a:r>
            <a:r>
              <a:rPr lang="de-DE" dirty="0"/>
              <a:t>. 	</a:t>
            </a:r>
          </a:p>
        </p:txBody>
      </p:sp>
    </p:spTree>
    <p:extLst>
      <p:ext uri="{BB962C8B-B14F-4D97-AF65-F5344CB8AC3E}">
        <p14:creationId xmlns:p14="http://schemas.microsoft.com/office/powerpoint/2010/main" val="10651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 Personalprüfung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/>
              <a:t>Vorbehaltlich einer abweichenden tarifvertraglichen Regelung dürfen keine </a:t>
            </a:r>
            <a:r>
              <a:rPr lang="de-DE" dirty="0" smtClean="0"/>
              <a:t>günstigeren </a:t>
            </a:r>
            <a:r>
              <a:rPr lang="de-DE" dirty="0"/>
              <a:t>Arbeitsbedingungen vereinbart werden, als sie für Beschäftigte der </a:t>
            </a:r>
            <a:r>
              <a:rPr lang="de-DE" dirty="0" smtClean="0"/>
              <a:t>bremischen </a:t>
            </a:r>
            <a:r>
              <a:rPr lang="de-DE" dirty="0"/>
              <a:t>Verwaltung jeweils vorgesehen sind. Insbesondere höhere Entgelte 	sowie sonstige über- oder außertarifliche Leistungen dürfen nicht gewährt werden</a:t>
            </a:r>
            <a:r>
              <a:rPr lang="de-DE" dirty="0" smtClean="0"/>
              <a:t>.</a:t>
            </a:r>
          </a:p>
          <a:p>
            <a:pPr lvl="1"/>
            <a:r>
              <a:rPr lang="de-DE" dirty="0"/>
              <a:t>1.3.2 </a:t>
            </a:r>
            <a:r>
              <a:rPr lang="de-DE" dirty="0" smtClean="0"/>
              <a:t>Mindestentgelt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Der </a:t>
            </a:r>
            <a:r>
              <a:rPr lang="de-DE" dirty="0"/>
              <a:t>Zuwendungsempfänger hat seinen </a:t>
            </a:r>
            <a:r>
              <a:rPr lang="de-DE" dirty="0" smtClean="0"/>
              <a:t>Arbeitnehmern mindestens </a:t>
            </a:r>
            <a:r>
              <a:rPr lang="de-DE" dirty="0"/>
              <a:t>den nach </a:t>
            </a:r>
            <a:r>
              <a:rPr lang="de-DE" dirty="0" smtClean="0"/>
              <a:t>dem Landesmindestlohngesetz festgelegten </a:t>
            </a:r>
            <a:r>
              <a:rPr lang="de-DE" dirty="0"/>
              <a:t>Mindestlohn zu zahlen.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56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 Personalprüfung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>
                <a:hlinkClick r:id="rId3"/>
              </a:rPr>
              <a:t>Regelwerk für die Ausnahmen vom Besserstellungsverbot gemäß § 44 Absatz 1a Landeshaushaltsordnung (LHO</a:t>
            </a:r>
            <a:r>
              <a:rPr lang="de-DE" dirty="0" smtClean="0">
                <a:hlinkClick r:id="rId3"/>
              </a:rPr>
              <a:t>)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/>
              <a:t>Das Besserstellungsverbot gilt nicht nur für das konkrete Entgelt (Vergütung, Lohn</a:t>
            </a:r>
            <a:r>
              <a:rPr lang="de-DE" dirty="0" smtClean="0"/>
              <a:t>). Vielmehr </a:t>
            </a:r>
            <a:r>
              <a:rPr lang="de-DE" dirty="0"/>
              <a:t>sind sämtliche personalbezogene Ausgaben zu berücksichtigen, insbesondere</a:t>
            </a:r>
            <a:r>
              <a:rPr lang="de-DE" dirty="0" smtClean="0"/>
              <a:t>:</a:t>
            </a:r>
            <a:endParaRPr lang="de-DE" dirty="0"/>
          </a:p>
          <a:p>
            <a:pPr lvl="1"/>
            <a:r>
              <a:rPr lang="de-DE" dirty="0" smtClean="0"/>
              <a:t>Entgelt </a:t>
            </a:r>
            <a:r>
              <a:rPr lang="de-DE" dirty="0"/>
              <a:t>(Vergütungen und Löhne)</a:t>
            </a:r>
          </a:p>
          <a:p>
            <a:pPr lvl="1"/>
            <a:r>
              <a:rPr lang="de-DE" dirty="0" smtClean="0"/>
              <a:t>Aufwandsentschädigungen</a:t>
            </a:r>
            <a:r>
              <a:rPr lang="de-DE" dirty="0"/>
              <a:t>, Zulagen, Beihilfen, Verpflegungszuschüsse, Trennungsgeld, Fahrtkostenzuschüsse</a:t>
            </a:r>
          </a:p>
          <a:p>
            <a:pPr lvl="1"/>
            <a:r>
              <a:rPr lang="de-DE" dirty="0" smtClean="0"/>
              <a:t>Urlaub</a:t>
            </a:r>
            <a:r>
              <a:rPr lang="de-DE" dirty="0"/>
              <a:t>, Urlaubsgeld, Weihnachtszuwendung, Jubiläumszuwendungen, Dienstwohnungen, Arbeitszeit, Sonderzuwendungen, </a:t>
            </a:r>
            <a:r>
              <a:rPr lang="de-DE" dirty="0" smtClean="0"/>
              <a:t>Leistungszuwendungen</a:t>
            </a:r>
            <a:endParaRPr lang="de-DE" dirty="0"/>
          </a:p>
          <a:p>
            <a:pPr lvl="1"/>
            <a:r>
              <a:rPr lang="de-DE" dirty="0" smtClean="0"/>
              <a:t>Reisekosten</a:t>
            </a:r>
            <a:r>
              <a:rPr lang="de-DE" dirty="0"/>
              <a:t>, Ausstattung der Dienstzimmer, Beschaffung/Benutzung von Dienstwagen</a:t>
            </a:r>
          </a:p>
        </p:txBody>
      </p:sp>
    </p:spTree>
    <p:extLst>
      <p:ext uri="{BB962C8B-B14F-4D97-AF65-F5344CB8AC3E}">
        <p14:creationId xmlns:p14="http://schemas.microsoft.com/office/powerpoint/2010/main" val="53800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ster_ESFPlus_2022.pptx" id="{CC26E7DF-54B6-459D-A6F3-A6D9B0AAFB39}" vid="{D62766C3-AD0A-43AD-9560-74DB7EE6802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PowerpointMaster_ESFPlus_2022</Template>
  <TotalTime>0</TotalTime>
  <Words>867</Words>
  <Application>Microsoft Office PowerPoint</Application>
  <PresentationFormat>Breitbild</PresentationFormat>
  <Paragraphs>134</Paragraphs>
  <Slides>22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</vt:lpstr>
      <vt:lpstr>Trägerinformation ESF-Antragstellung – Part II</vt:lpstr>
      <vt:lpstr>Gliederung</vt:lpstr>
      <vt:lpstr>Rückblick</vt:lpstr>
      <vt:lpstr>Projektantrag und Antragsformular I</vt:lpstr>
      <vt:lpstr>Gliederung</vt:lpstr>
      <vt:lpstr>PowerPoint-Präsentation</vt:lpstr>
      <vt:lpstr>Rechtliche Grundlagen Personalprüfung</vt:lpstr>
      <vt:lpstr>Rechtliche Grundlagen Personalprüfung</vt:lpstr>
      <vt:lpstr>Rechtliche Grundlagen Personalprüfung</vt:lpstr>
      <vt:lpstr>Rechtliche Grundlagen Personalprüfung</vt:lpstr>
      <vt:lpstr>Zusatzblatt P</vt:lpstr>
      <vt:lpstr>Zusatzblatt P</vt:lpstr>
      <vt:lpstr>Zusatzblatt P</vt:lpstr>
      <vt:lpstr>Zusatzblatt P</vt:lpstr>
      <vt:lpstr>Zusatzblatt P</vt:lpstr>
      <vt:lpstr>Zusatzblatt P</vt:lpstr>
      <vt:lpstr>Ausflug ins Beihilfenrecht und De-Minimis-Erklärung I</vt:lpstr>
      <vt:lpstr>Ausflug ins Beihilfenrecht und De-Minimis-Erklärung II</vt:lpstr>
      <vt:lpstr>Ausflug ins Beihilfenrecht und De-Minimis-Erklärung III</vt:lpstr>
      <vt:lpstr>Sonstiges</vt:lpstr>
      <vt:lpstr>Abschlussfolie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Schröder, Fabian (Wirtschaft, Arbeit und Europa)</dc:creator>
  <cp:lastModifiedBy>Schröder, Fabian (Wirtschaft, Arbeit und Europa)</cp:lastModifiedBy>
  <cp:revision>102</cp:revision>
  <dcterms:created xsi:type="dcterms:W3CDTF">2022-06-08T12:07:26Z</dcterms:created>
  <dcterms:modified xsi:type="dcterms:W3CDTF">2022-06-30T08:29:54Z</dcterms:modified>
</cp:coreProperties>
</file>