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313" r:id="rId3"/>
    <p:sldId id="300" r:id="rId4"/>
    <p:sldId id="302" r:id="rId5"/>
    <p:sldId id="305" r:id="rId6"/>
    <p:sldId id="309" r:id="rId7"/>
    <p:sldId id="307" r:id="rId8"/>
    <p:sldId id="308" r:id="rId9"/>
    <p:sldId id="310" r:id="rId10"/>
    <p:sldId id="311" r:id="rId11"/>
    <p:sldId id="312" r:id="rId12"/>
    <p:sldId id="304" r:id="rId13"/>
    <p:sldId id="301" r:id="rId14"/>
    <p:sldId id="258" r:id="rId15"/>
    <p:sldId id="303" r:id="rId16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25" autoAdjust="0"/>
    <p:restoredTop sz="94302" autoAdjust="0"/>
  </p:normalViewPr>
  <p:slideViewPr>
    <p:cSldViewPr snapToGrid="0">
      <p:cViewPr varScale="1">
        <p:scale>
          <a:sx n="109" d="100"/>
          <a:sy n="109" d="100"/>
        </p:scale>
        <p:origin x="552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60B937-0D52-4C1F-82BB-BDE10F3D871D}" type="datetimeFigureOut">
              <a:rPr lang="de-DE" smtClean="0"/>
              <a:t>26.09.2023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425FA2-F842-47CB-A563-CF25E1DAE8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6101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trike="noStrike" baseline="0" dirty="0" smtClean="0"/>
              <a:t>Danke für Interesse, noch keine Rückfragen Ihrerseits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trike="noStrike" baseline="0" dirty="0" smtClean="0"/>
              <a:t>Ingrun Belzer + Ronny </a:t>
            </a:r>
            <a:r>
              <a:rPr lang="de-DE" strike="noStrike" baseline="0" dirty="0" err="1" smtClean="0"/>
              <a:t>Millow</a:t>
            </a:r>
            <a:r>
              <a:rPr lang="de-DE" strike="noStrike" baseline="0" dirty="0" smtClean="0"/>
              <a:t> (Ref. 43/ ehemals Referat 23) -&gt; Ansprechpersonen + Bearbeitenden</a:t>
            </a:r>
            <a:endParaRPr lang="de-DE" strike="noStrik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25FA2-F842-47CB-A563-CF25E1DAE897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48979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000" dirty="0" smtClean="0"/>
              <a:t>- </a:t>
            </a:r>
            <a:r>
              <a:rPr lang="de-DE" sz="1200" dirty="0" smtClean="0"/>
              <a:t>ca. 3 Mrd. €</a:t>
            </a:r>
            <a:endParaRPr lang="de-DE" sz="12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25FA2-F842-47CB-A563-CF25E1DAE897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10807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25FA2-F842-47CB-A563-CF25E1DAE897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2506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ESF-gefördert umfasst</a:t>
            </a:r>
            <a:r>
              <a:rPr lang="de-DE" baseline="0" dirty="0" smtClean="0"/>
              <a:t> ebenfalls reine Landesmittelprojekte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25FA2-F842-47CB-A563-CF25E1DAE897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31092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000" dirty="0" smtClean="0"/>
              <a:t>- </a:t>
            </a:r>
            <a:r>
              <a:rPr lang="de-DE" sz="1200" dirty="0" smtClean="0"/>
              <a:t>ca. 3 Mrd. €</a:t>
            </a:r>
            <a:endParaRPr lang="de-DE" sz="12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25FA2-F842-47CB-A563-CF25E1DAE897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3304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jp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jp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jp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_h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14A5CDD6-6806-42F9-B66E-2FD6C1745A34}"/>
              </a:ext>
            </a:extLst>
          </p:cNvPr>
          <p:cNvSpPr/>
          <p:nvPr userDrawn="1"/>
        </p:nvSpPr>
        <p:spPr>
          <a:xfrm>
            <a:off x="0" y="2186115"/>
            <a:ext cx="12192000" cy="4671885"/>
          </a:xfrm>
          <a:prstGeom prst="rect">
            <a:avLst/>
          </a:prstGeom>
          <a:solidFill>
            <a:srgbClr val="62C4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5E72749D-6CE4-436E-8932-186C9CC6038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535679" y="2190750"/>
            <a:ext cx="7522846" cy="2240090"/>
          </a:xfrm>
        </p:spPr>
        <p:txBody>
          <a:bodyPr anchor="b"/>
          <a:lstStyle>
            <a:lvl1pPr algn="r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Vortragstitel</a:t>
            </a:r>
            <a:br>
              <a:rPr lang="de-DE" dirty="0"/>
            </a:br>
            <a:r>
              <a:rPr lang="de-DE" dirty="0"/>
              <a:t>zweizeilig</a:t>
            </a:r>
          </a:p>
        </p:txBody>
      </p:sp>
      <p:sp>
        <p:nvSpPr>
          <p:cNvPr id="9" name="Untertitel 2">
            <a:extLst>
              <a:ext uri="{FF2B5EF4-FFF2-40B4-BE49-F238E27FC236}">
                <a16:creationId xmlns:a16="http://schemas.microsoft.com/office/drawing/2014/main" id="{A70BCA81-BFCE-49E4-865D-037304D3CDB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535679" y="4695277"/>
            <a:ext cx="7522846" cy="886373"/>
          </a:xfrm>
        </p:spPr>
        <p:txBody>
          <a:bodyPr/>
          <a:lstStyle>
            <a:lvl1pPr marL="0" indent="0" algn="r">
              <a:buNone/>
              <a:defRPr sz="24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2E9796B4-7A3E-442E-9986-B65F9E88881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1582" y="207600"/>
            <a:ext cx="1509486" cy="311982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06EB18DC-310B-4F88-9B59-25328DC78BD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866" y="328507"/>
            <a:ext cx="2733947" cy="2952663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07400766-C63B-47C6-9FEE-B5CC9A970C3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29808"/>
            <a:ext cx="12192000" cy="1032256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4746" y="2799"/>
            <a:ext cx="1906024" cy="680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8907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folie_nur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1B3739A9-3035-4BEE-9824-B01A2E2745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89546"/>
            <a:ext cx="12192000" cy="1168507"/>
          </a:xfrm>
          <a:prstGeom prst="rect">
            <a:avLst/>
          </a:prstGeom>
        </p:spPr>
      </p:pic>
      <p:sp>
        <p:nvSpPr>
          <p:cNvPr id="8" name="Titel 1">
            <a:extLst>
              <a:ext uri="{FF2B5EF4-FFF2-40B4-BE49-F238E27FC236}">
                <a16:creationId xmlns:a16="http://schemas.microsoft.com/office/drawing/2014/main" id="{D9A3E919-D1B0-44E1-B938-DB106FA947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665886"/>
            <a:ext cx="10515600" cy="911074"/>
          </a:xfrm>
        </p:spPr>
        <p:txBody>
          <a:bodyPr/>
          <a:lstStyle>
            <a:lvl1pPr>
              <a:defRPr b="0">
                <a:solidFill>
                  <a:srgbClr val="62C4EB"/>
                </a:solidFill>
              </a:defRPr>
            </a:lvl1pPr>
          </a:lstStyle>
          <a:p>
            <a:r>
              <a:rPr lang="de-DE" dirty="0"/>
              <a:t>Folientitel</a:t>
            </a:r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75F2C9DF-3367-4275-A449-A64FD7DBAFF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73250"/>
            <a:ext cx="10515600" cy="3851630"/>
          </a:xfrm>
        </p:spPr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>
                <a:solidFill>
                  <a:srgbClr val="0D4592"/>
                </a:solidFill>
              </a:defRPr>
            </a:lvl1pPr>
            <a:lvl2pPr>
              <a:defRPr>
                <a:solidFill>
                  <a:srgbClr val="0D4592"/>
                </a:solidFill>
              </a:defRPr>
            </a:lvl2pPr>
            <a:lvl3pPr>
              <a:defRPr>
                <a:solidFill>
                  <a:srgbClr val="0D4592"/>
                </a:solidFill>
              </a:defRPr>
            </a:lvl3pPr>
            <a:lvl4pPr>
              <a:defRPr>
                <a:solidFill>
                  <a:srgbClr val="0D4592"/>
                </a:solidFill>
              </a:defRPr>
            </a:lvl4pPr>
            <a:lvl5pPr>
              <a:defRPr>
                <a:solidFill>
                  <a:srgbClr val="0D4592"/>
                </a:solidFill>
              </a:defRPr>
            </a:lvl5pPr>
          </a:lstStyle>
          <a:p>
            <a:pPr lvl="0"/>
            <a:r>
              <a:rPr lang="de-DE" dirty="0"/>
              <a:t>Erste Ebene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8485C9E-A75D-4715-8E48-DD1BF4AD86EE}"/>
              </a:ext>
            </a:extLst>
          </p:cNvPr>
          <p:cNvSpPr txBox="1"/>
          <p:nvPr userDrawn="1"/>
        </p:nvSpPr>
        <p:spPr>
          <a:xfrm>
            <a:off x="161925" y="6528181"/>
            <a:ext cx="2476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rgbClr val="0D4592"/>
                </a:solidFill>
              </a:rPr>
              <a:t>www.esfplus.bremen.de</a:t>
            </a:r>
          </a:p>
        </p:txBody>
      </p: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4AA184E6-5EBD-4EA3-99C6-76BCEC2FC3BE}"/>
              </a:ext>
            </a:extLst>
          </p:cNvPr>
          <p:cNvGrpSpPr/>
          <p:nvPr userDrawn="1"/>
        </p:nvGrpSpPr>
        <p:grpSpPr>
          <a:xfrm>
            <a:off x="0" y="1621519"/>
            <a:ext cx="11353800" cy="79349"/>
            <a:chOff x="0" y="1371600"/>
            <a:chExt cx="7953375" cy="57837"/>
          </a:xfrm>
        </p:grpSpPr>
        <p:cxnSp>
          <p:nvCxnSpPr>
            <p:cNvPr id="13" name="Gerader Verbinder 12">
              <a:extLst>
                <a:ext uri="{FF2B5EF4-FFF2-40B4-BE49-F238E27FC236}">
                  <a16:creationId xmlns:a16="http://schemas.microsoft.com/office/drawing/2014/main" id="{FFAB8E04-A605-4FC0-8BF0-39624ECE0942}"/>
                </a:ext>
              </a:extLst>
            </p:cNvPr>
            <p:cNvCxnSpPr/>
            <p:nvPr userDrawn="1"/>
          </p:nvCxnSpPr>
          <p:spPr>
            <a:xfrm>
              <a:off x="0" y="1371600"/>
              <a:ext cx="7753350" cy="0"/>
            </a:xfrm>
            <a:prstGeom prst="line">
              <a:avLst/>
            </a:prstGeom>
            <a:ln w="38100">
              <a:solidFill>
                <a:srgbClr val="0D459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r Verbinder 13">
              <a:extLst>
                <a:ext uri="{FF2B5EF4-FFF2-40B4-BE49-F238E27FC236}">
                  <a16:creationId xmlns:a16="http://schemas.microsoft.com/office/drawing/2014/main" id="{17C959BC-B39B-4FD9-9F36-AAC1D612E48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1429437"/>
              <a:ext cx="7953375" cy="0"/>
            </a:xfrm>
            <a:prstGeom prst="line">
              <a:avLst/>
            </a:prstGeom>
            <a:ln w="38100">
              <a:solidFill>
                <a:srgbClr val="0D459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7" name="Grafik 16">
            <a:extLst>
              <a:ext uri="{FF2B5EF4-FFF2-40B4-BE49-F238E27FC236}">
                <a16:creationId xmlns:a16="http://schemas.microsoft.com/office/drawing/2014/main" id="{2720ED2B-ACCA-4068-B98D-A17126A4A97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1582" y="207600"/>
            <a:ext cx="1509486" cy="311982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3FA0315C-9257-4CD6-B0B5-F89573D79EE9}"/>
              </a:ext>
            </a:extLst>
          </p:cNvPr>
          <p:cNvSpPr txBox="1"/>
          <p:nvPr userDrawn="1"/>
        </p:nvSpPr>
        <p:spPr>
          <a:xfrm>
            <a:off x="11356848" y="6537325"/>
            <a:ext cx="649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D139780C-3DA5-4EE5-8633-31952FEC44B5}" type="slidenum">
              <a:rPr lang="de-DE" sz="1400" kern="1200" smtClean="0">
                <a:solidFill>
                  <a:srgbClr val="0D4592"/>
                </a:solidFill>
                <a:latin typeface="+mn-lt"/>
                <a:ea typeface="+mn-ea"/>
                <a:cs typeface="+mn-cs"/>
              </a:rPr>
              <a:pPr algn="r"/>
              <a:t>‹Nr.›</a:t>
            </a:fld>
            <a:endParaRPr lang="de-DE" sz="1400" kern="1200" dirty="0">
              <a:solidFill>
                <a:srgbClr val="0D4592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3" name="Grafik 2"/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4749" y="2789"/>
            <a:ext cx="1927653" cy="688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439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folie_Bild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1B3739A9-3035-4BEE-9824-B01A2E2745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89546"/>
            <a:ext cx="12192000" cy="1168507"/>
          </a:xfrm>
          <a:prstGeom prst="rect">
            <a:avLst/>
          </a:prstGeom>
        </p:spPr>
      </p:pic>
      <p:sp>
        <p:nvSpPr>
          <p:cNvPr id="8" name="Titel 1">
            <a:extLst>
              <a:ext uri="{FF2B5EF4-FFF2-40B4-BE49-F238E27FC236}">
                <a16:creationId xmlns:a16="http://schemas.microsoft.com/office/drawing/2014/main" id="{D9A3E919-D1B0-44E1-B938-DB106FA947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665886"/>
            <a:ext cx="10515600" cy="911074"/>
          </a:xfrm>
        </p:spPr>
        <p:txBody>
          <a:bodyPr/>
          <a:lstStyle>
            <a:lvl1pPr>
              <a:defRPr b="0">
                <a:solidFill>
                  <a:srgbClr val="62C4EB"/>
                </a:solidFill>
              </a:defRPr>
            </a:lvl1pPr>
          </a:lstStyle>
          <a:p>
            <a:r>
              <a:rPr lang="de-DE" dirty="0"/>
              <a:t>Folientitel</a:t>
            </a:r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75F2C9DF-3367-4275-A449-A64FD7DBAFF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73250"/>
            <a:ext cx="5257800" cy="3851630"/>
          </a:xfrm>
        </p:spPr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>
                <a:solidFill>
                  <a:srgbClr val="0D4592"/>
                </a:solidFill>
              </a:defRPr>
            </a:lvl1pPr>
            <a:lvl2pPr>
              <a:defRPr>
                <a:solidFill>
                  <a:srgbClr val="0D4592"/>
                </a:solidFill>
              </a:defRPr>
            </a:lvl2pPr>
            <a:lvl3pPr>
              <a:defRPr>
                <a:solidFill>
                  <a:srgbClr val="0D4592"/>
                </a:solidFill>
              </a:defRPr>
            </a:lvl3pPr>
            <a:lvl4pPr>
              <a:defRPr>
                <a:solidFill>
                  <a:srgbClr val="0D4592"/>
                </a:solidFill>
              </a:defRPr>
            </a:lvl4pPr>
            <a:lvl5pPr>
              <a:defRPr>
                <a:solidFill>
                  <a:srgbClr val="0D4592"/>
                </a:solidFill>
              </a:defRPr>
            </a:lvl5pPr>
          </a:lstStyle>
          <a:p>
            <a:pPr lvl="0"/>
            <a:r>
              <a:rPr lang="de-DE" dirty="0"/>
              <a:t>Erste Ebene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8485C9E-A75D-4715-8E48-DD1BF4AD86EE}"/>
              </a:ext>
            </a:extLst>
          </p:cNvPr>
          <p:cNvSpPr txBox="1"/>
          <p:nvPr userDrawn="1"/>
        </p:nvSpPr>
        <p:spPr>
          <a:xfrm>
            <a:off x="161925" y="6537325"/>
            <a:ext cx="2476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rgbClr val="0D4592"/>
                </a:solidFill>
              </a:rPr>
              <a:t>www.esfplus.bremen.de</a:t>
            </a:r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5A2E1782-5C40-4562-85DC-3B67731477DB}"/>
              </a:ext>
            </a:extLst>
          </p:cNvPr>
          <p:cNvGrpSpPr/>
          <p:nvPr userDrawn="1"/>
        </p:nvGrpSpPr>
        <p:grpSpPr>
          <a:xfrm>
            <a:off x="7941582" y="185631"/>
            <a:ext cx="4085388" cy="355919"/>
            <a:chOff x="7941582" y="185631"/>
            <a:chExt cx="4085388" cy="355919"/>
          </a:xfrm>
        </p:grpSpPr>
        <p:pic>
          <p:nvPicPr>
            <p:cNvPr id="16" name="Grafik 15">
              <a:extLst>
                <a:ext uri="{FF2B5EF4-FFF2-40B4-BE49-F238E27FC236}">
                  <a16:creationId xmlns:a16="http://schemas.microsoft.com/office/drawing/2014/main" id="{8D553BF7-9F08-494C-B02C-D7345DE507A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58206" y="185631"/>
              <a:ext cx="2268764" cy="355919"/>
            </a:xfrm>
            <a:prstGeom prst="rect">
              <a:avLst/>
            </a:prstGeom>
          </p:spPr>
        </p:pic>
        <p:pic>
          <p:nvPicPr>
            <p:cNvPr id="17" name="Grafik 16">
              <a:extLst>
                <a:ext uri="{FF2B5EF4-FFF2-40B4-BE49-F238E27FC236}">
                  <a16:creationId xmlns:a16="http://schemas.microsoft.com/office/drawing/2014/main" id="{2720ED2B-ACCA-4068-B98D-A17126A4A97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41582" y="207600"/>
              <a:ext cx="1509486" cy="311982"/>
            </a:xfrm>
            <a:prstGeom prst="rect">
              <a:avLst/>
            </a:prstGeom>
          </p:spPr>
        </p:pic>
      </p:grpSp>
      <p:sp>
        <p:nvSpPr>
          <p:cNvPr id="18" name="Bildplatzhalter 10">
            <a:extLst>
              <a:ext uri="{FF2B5EF4-FFF2-40B4-BE49-F238E27FC236}">
                <a16:creationId xmlns:a16="http://schemas.microsoft.com/office/drawing/2014/main" id="{D0696EFE-DA09-4DEF-9F4A-6E348A59DFC0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119664" y="1873250"/>
            <a:ext cx="5234136" cy="3862726"/>
          </a:xfrm>
          <a:solidFill>
            <a:schemeClr val="bg1"/>
          </a:solidFill>
        </p:spPr>
        <p:txBody>
          <a:bodyPr/>
          <a:lstStyle>
            <a:lvl1pPr>
              <a:defRPr baseline="0">
                <a:latin typeface="+mn-lt"/>
              </a:defRPr>
            </a:lvl1pPr>
          </a:lstStyle>
          <a:p>
            <a:r>
              <a:rPr lang="de-DE" dirty="0"/>
              <a:t>Icon klicken Bild hinzuzufügen</a:t>
            </a:r>
          </a:p>
        </p:txBody>
      </p:sp>
      <p:grpSp>
        <p:nvGrpSpPr>
          <p:cNvPr id="19" name="Gruppieren 18">
            <a:extLst>
              <a:ext uri="{FF2B5EF4-FFF2-40B4-BE49-F238E27FC236}">
                <a16:creationId xmlns:a16="http://schemas.microsoft.com/office/drawing/2014/main" id="{9DA57FAF-FADF-4F91-88C9-0E80B21C33EF}"/>
              </a:ext>
            </a:extLst>
          </p:cNvPr>
          <p:cNvGrpSpPr/>
          <p:nvPr userDrawn="1"/>
        </p:nvGrpSpPr>
        <p:grpSpPr>
          <a:xfrm>
            <a:off x="0" y="1621519"/>
            <a:ext cx="11353800" cy="79349"/>
            <a:chOff x="0" y="1371600"/>
            <a:chExt cx="7953375" cy="57837"/>
          </a:xfrm>
        </p:grpSpPr>
        <p:cxnSp>
          <p:nvCxnSpPr>
            <p:cNvPr id="20" name="Gerader Verbinder 19">
              <a:extLst>
                <a:ext uri="{FF2B5EF4-FFF2-40B4-BE49-F238E27FC236}">
                  <a16:creationId xmlns:a16="http://schemas.microsoft.com/office/drawing/2014/main" id="{02E3FF52-1078-486A-8374-73114D3E0154}"/>
                </a:ext>
              </a:extLst>
            </p:cNvPr>
            <p:cNvCxnSpPr/>
            <p:nvPr userDrawn="1"/>
          </p:nvCxnSpPr>
          <p:spPr>
            <a:xfrm>
              <a:off x="0" y="1371600"/>
              <a:ext cx="7753350" cy="0"/>
            </a:xfrm>
            <a:prstGeom prst="line">
              <a:avLst/>
            </a:prstGeom>
            <a:ln w="38100">
              <a:solidFill>
                <a:srgbClr val="0D459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r Verbinder 20">
              <a:extLst>
                <a:ext uri="{FF2B5EF4-FFF2-40B4-BE49-F238E27FC236}">
                  <a16:creationId xmlns:a16="http://schemas.microsoft.com/office/drawing/2014/main" id="{98D3BE35-DE2C-4A3E-AFAC-C3771637D6D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1429437"/>
              <a:ext cx="7953375" cy="0"/>
            </a:xfrm>
            <a:prstGeom prst="line">
              <a:avLst/>
            </a:prstGeom>
            <a:ln w="38100">
              <a:solidFill>
                <a:srgbClr val="0D459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feld 13">
            <a:extLst>
              <a:ext uri="{FF2B5EF4-FFF2-40B4-BE49-F238E27FC236}">
                <a16:creationId xmlns:a16="http://schemas.microsoft.com/office/drawing/2014/main" id="{7D487692-E794-4347-AF12-52C5C7DDEB79}"/>
              </a:ext>
            </a:extLst>
          </p:cNvPr>
          <p:cNvSpPr txBox="1"/>
          <p:nvPr userDrawn="1"/>
        </p:nvSpPr>
        <p:spPr>
          <a:xfrm>
            <a:off x="11356848" y="6537325"/>
            <a:ext cx="649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D139780C-3DA5-4EE5-8633-31952FEC44B5}" type="slidenum">
              <a:rPr lang="de-DE" sz="1400" kern="1200" smtClean="0">
                <a:solidFill>
                  <a:srgbClr val="0D4592"/>
                </a:solidFill>
                <a:latin typeface="+mn-lt"/>
                <a:ea typeface="+mn-ea"/>
                <a:cs typeface="+mn-cs"/>
              </a:rPr>
              <a:pPr algn="r"/>
              <a:t>‹Nr.›</a:t>
            </a:fld>
            <a:endParaRPr lang="de-DE" sz="1400" kern="1200" dirty="0">
              <a:solidFill>
                <a:srgbClr val="0D4592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0554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folie_Bild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1B3739A9-3035-4BEE-9824-B01A2E2745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89546"/>
            <a:ext cx="12192000" cy="1168507"/>
          </a:xfrm>
          <a:prstGeom prst="rect">
            <a:avLst/>
          </a:prstGeom>
        </p:spPr>
      </p:pic>
      <p:sp>
        <p:nvSpPr>
          <p:cNvPr id="8" name="Titel 1">
            <a:extLst>
              <a:ext uri="{FF2B5EF4-FFF2-40B4-BE49-F238E27FC236}">
                <a16:creationId xmlns:a16="http://schemas.microsoft.com/office/drawing/2014/main" id="{D9A3E919-D1B0-44E1-B938-DB106FA947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665886"/>
            <a:ext cx="10515600" cy="911074"/>
          </a:xfrm>
        </p:spPr>
        <p:txBody>
          <a:bodyPr/>
          <a:lstStyle>
            <a:lvl1pPr>
              <a:defRPr b="0">
                <a:solidFill>
                  <a:srgbClr val="62C4EB"/>
                </a:solidFill>
              </a:defRPr>
            </a:lvl1pPr>
          </a:lstStyle>
          <a:p>
            <a:r>
              <a:rPr lang="de-DE" dirty="0"/>
              <a:t>Folientitel</a:t>
            </a:r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75F2C9DF-3367-4275-A449-A64FD7DBAFF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0" y="1873250"/>
            <a:ext cx="5257800" cy="3851630"/>
          </a:xfrm>
        </p:spPr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>
                <a:solidFill>
                  <a:srgbClr val="0D4592"/>
                </a:solidFill>
              </a:defRPr>
            </a:lvl1pPr>
            <a:lvl2pPr>
              <a:defRPr>
                <a:solidFill>
                  <a:srgbClr val="0D4592"/>
                </a:solidFill>
              </a:defRPr>
            </a:lvl2pPr>
            <a:lvl3pPr>
              <a:defRPr>
                <a:solidFill>
                  <a:srgbClr val="0D4592"/>
                </a:solidFill>
              </a:defRPr>
            </a:lvl3pPr>
            <a:lvl4pPr>
              <a:defRPr>
                <a:solidFill>
                  <a:srgbClr val="0D4592"/>
                </a:solidFill>
              </a:defRPr>
            </a:lvl4pPr>
            <a:lvl5pPr>
              <a:defRPr>
                <a:solidFill>
                  <a:srgbClr val="0D4592"/>
                </a:solidFill>
              </a:defRPr>
            </a:lvl5pPr>
          </a:lstStyle>
          <a:p>
            <a:pPr lvl="0"/>
            <a:r>
              <a:rPr lang="de-DE" dirty="0"/>
              <a:t>Erste Ebene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8485C9E-A75D-4715-8E48-DD1BF4AD86EE}"/>
              </a:ext>
            </a:extLst>
          </p:cNvPr>
          <p:cNvSpPr txBox="1"/>
          <p:nvPr userDrawn="1"/>
        </p:nvSpPr>
        <p:spPr>
          <a:xfrm>
            <a:off x="161925" y="6537325"/>
            <a:ext cx="2476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rgbClr val="0D4592"/>
                </a:solidFill>
              </a:rPr>
              <a:t>www.esfplus.bremen.de</a:t>
            </a:r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5A2E1782-5C40-4562-85DC-3B67731477DB}"/>
              </a:ext>
            </a:extLst>
          </p:cNvPr>
          <p:cNvGrpSpPr/>
          <p:nvPr userDrawn="1"/>
        </p:nvGrpSpPr>
        <p:grpSpPr>
          <a:xfrm>
            <a:off x="7941582" y="185631"/>
            <a:ext cx="4085388" cy="355919"/>
            <a:chOff x="7941582" y="185631"/>
            <a:chExt cx="4085388" cy="355919"/>
          </a:xfrm>
        </p:grpSpPr>
        <p:pic>
          <p:nvPicPr>
            <p:cNvPr id="16" name="Grafik 15">
              <a:extLst>
                <a:ext uri="{FF2B5EF4-FFF2-40B4-BE49-F238E27FC236}">
                  <a16:creationId xmlns:a16="http://schemas.microsoft.com/office/drawing/2014/main" id="{8D553BF7-9F08-494C-B02C-D7345DE507A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58206" y="185631"/>
              <a:ext cx="2268764" cy="355919"/>
            </a:xfrm>
            <a:prstGeom prst="rect">
              <a:avLst/>
            </a:prstGeom>
          </p:spPr>
        </p:pic>
        <p:pic>
          <p:nvPicPr>
            <p:cNvPr id="17" name="Grafik 16">
              <a:extLst>
                <a:ext uri="{FF2B5EF4-FFF2-40B4-BE49-F238E27FC236}">
                  <a16:creationId xmlns:a16="http://schemas.microsoft.com/office/drawing/2014/main" id="{2720ED2B-ACCA-4068-B98D-A17126A4A97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41582" y="207600"/>
              <a:ext cx="1509486" cy="311982"/>
            </a:xfrm>
            <a:prstGeom prst="rect">
              <a:avLst/>
            </a:prstGeom>
          </p:spPr>
        </p:pic>
      </p:grpSp>
      <p:sp>
        <p:nvSpPr>
          <p:cNvPr id="18" name="Bildplatzhalter 10">
            <a:extLst>
              <a:ext uri="{FF2B5EF4-FFF2-40B4-BE49-F238E27FC236}">
                <a16:creationId xmlns:a16="http://schemas.microsoft.com/office/drawing/2014/main" id="{D0696EFE-DA09-4DEF-9F4A-6E348A59DFC0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25286" y="1873250"/>
            <a:ext cx="5234136" cy="3862726"/>
          </a:xfrm>
          <a:solidFill>
            <a:schemeClr val="bg1"/>
          </a:solidFill>
        </p:spPr>
        <p:txBody>
          <a:bodyPr/>
          <a:lstStyle>
            <a:lvl1pPr>
              <a:defRPr baseline="0">
                <a:latin typeface="+mn-lt"/>
              </a:defRPr>
            </a:lvl1pPr>
          </a:lstStyle>
          <a:p>
            <a:r>
              <a:rPr lang="de-DE" dirty="0"/>
              <a:t>Icon klicken Bild hinzuzufügen</a:t>
            </a:r>
          </a:p>
        </p:txBody>
      </p:sp>
      <p:grpSp>
        <p:nvGrpSpPr>
          <p:cNvPr id="19" name="Gruppieren 18">
            <a:extLst>
              <a:ext uri="{FF2B5EF4-FFF2-40B4-BE49-F238E27FC236}">
                <a16:creationId xmlns:a16="http://schemas.microsoft.com/office/drawing/2014/main" id="{43D2581F-03E9-47E3-A797-F56C4E29D455}"/>
              </a:ext>
            </a:extLst>
          </p:cNvPr>
          <p:cNvGrpSpPr/>
          <p:nvPr userDrawn="1"/>
        </p:nvGrpSpPr>
        <p:grpSpPr>
          <a:xfrm>
            <a:off x="0" y="1621519"/>
            <a:ext cx="11353800" cy="79349"/>
            <a:chOff x="0" y="1371600"/>
            <a:chExt cx="7953375" cy="57837"/>
          </a:xfrm>
        </p:grpSpPr>
        <p:cxnSp>
          <p:nvCxnSpPr>
            <p:cNvPr id="20" name="Gerader Verbinder 19">
              <a:extLst>
                <a:ext uri="{FF2B5EF4-FFF2-40B4-BE49-F238E27FC236}">
                  <a16:creationId xmlns:a16="http://schemas.microsoft.com/office/drawing/2014/main" id="{9E8A8693-552E-4EC9-B546-92306E4D4033}"/>
                </a:ext>
              </a:extLst>
            </p:cNvPr>
            <p:cNvCxnSpPr/>
            <p:nvPr userDrawn="1"/>
          </p:nvCxnSpPr>
          <p:spPr>
            <a:xfrm>
              <a:off x="0" y="1371600"/>
              <a:ext cx="7753350" cy="0"/>
            </a:xfrm>
            <a:prstGeom prst="line">
              <a:avLst/>
            </a:prstGeom>
            <a:ln w="38100">
              <a:solidFill>
                <a:srgbClr val="0D459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r Verbinder 20">
              <a:extLst>
                <a:ext uri="{FF2B5EF4-FFF2-40B4-BE49-F238E27FC236}">
                  <a16:creationId xmlns:a16="http://schemas.microsoft.com/office/drawing/2014/main" id="{02CA0756-63CD-4D32-BEBD-20CFFD61987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1429437"/>
              <a:ext cx="7953375" cy="0"/>
            </a:xfrm>
            <a:prstGeom prst="line">
              <a:avLst/>
            </a:prstGeom>
            <a:ln w="38100">
              <a:solidFill>
                <a:srgbClr val="0D459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feld 13">
            <a:extLst>
              <a:ext uri="{FF2B5EF4-FFF2-40B4-BE49-F238E27FC236}">
                <a16:creationId xmlns:a16="http://schemas.microsoft.com/office/drawing/2014/main" id="{38E71B2A-7418-43D4-B6E3-570789F7726A}"/>
              </a:ext>
            </a:extLst>
          </p:cNvPr>
          <p:cNvSpPr txBox="1"/>
          <p:nvPr userDrawn="1"/>
        </p:nvSpPr>
        <p:spPr>
          <a:xfrm>
            <a:off x="11356848" y="6537325"/>
            <a:ext cx="649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D139780C-3DA5-4EE5-8633-31952FEC44B5}" type="slidenum">
              <a:rPr lang="de-DE" sz="1400" kern="1200" smtClean="0">
                <a:solidFill>
                  <a:srgbClr val="0D4592"/>
                </a:solidFill>
                <a:latin typeface="+mn-lt"/>
                <a:ea typeface="+mn-ea"/>
                <a:cs typeface="+mn-cs"/>
              </a:rPr>
              <a:pPr algn="r"/>
              <a:t>‹Nr.›</a:t>
            </a:fld>
            <a:endParaRPr lang="de-DE" sz="1400" kern="1200" dirty="0">
              <a:solidFill>
                <a:srgbClr val="0D4592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2151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1B3739A9-3035-4BEE-9824-B01A2E2745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89546"/>
            <a:ext cx="12192000" cy="1168507"/>
          </a:xfrm>
          <a:prstGeom prst="rect">
            <a:avLst/>
          </a:prstGeom>
        </p:spPr>
      </p:pic>
      <p:sp>
        <p:nvSpPr>
          <p:cNvPr id="8" name="Titel 1">
            <a:extLst>
              <a:ext uri="{FF2B5EF4-FFF2-40B4-BE49-F238E27FC236}">
                <a16:creationId xmlns:a16="http://schemas.microsoft.com/office/drawing/2014/main" id="{D9A3E919-D1B0-44E1-B938-DB106FA947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665886"/>
            <a:ext cx="10515600" cy="911074"/>
          </a:xfrm>
        </p:spPr>
        <p:txBody>
          <a:bodyPr/>
          <a:lstStyle>
            <a:lvl1pPr>
              <a:defRPr b="0">
                <a:solidFill>
                  <a:srgbClr val="62C4EB"/>
                </a:solidFill>
              </a:defRPr>
            </a:lvl1pPr>
          </a:lstStyle>
          <a:p>
            <a:r>
              <a:rPr lang="de-DE" dirty="0"/>
              <a:t>Folientitel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8485C9E-A75D-4715-8E48-DD1BF4AD86EE}"/>
              </a:ext>
            </a:extLst>
          </p:cNvPr>
          <p:cNvSpPr txBox="1"/>
          <p:nvPr userDrawn="1"/>
        </p:nvSpPr>
        <p:spPr>
          <a:xfrm>
            <a:off x="161925" y="6537325"/>
            <a:ext cx="2476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rgbClr val="0D4592"/>
                </a:solidFill>
              </a:rPr>
              <a:t>www.esfplus.bremen.de</a:t>
            </a:r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5A2E1782-5C40-4562-85DC-3B67731477DB}"/>
              </a:ext>
            </a:extLst>
          </p:cNvPr>
          <p:cNvGrpSpPr/>
          <p:nvPr userDrawn="1"/>
        </p:nvGrpSpPr>
        <p:grpSpPr>
          <a:xfrm>
            <a:off x="7941582" y="185631"/>
            <a:ext cx="4085388" cy="355919"/>
            <a:chOff x="7941582" y="185631"/>
            <a:chExt cx="4085388" cy="355919"/>
          </a:xfrm>
        </p:grpSpPr>
        <p:pic>
          <p:nvPicPr>
            <p:cNvPr id="16" name="Grafik 15">
              <a:extLst>
                <a:ext uri="{FF2B5EF4-FFF2-40B4-BE49-F238E27FC236}">
                  <a16:creationId xmlns:a16="http://schemas.microsoft.com/office/drawing/2014/main" id="{8D553BF7-9F08-494C-B02C-D7345DE507A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58206" y="185631"/>
              <a:ext cx="2268764" cy="355919"/>
            </a:xfrm>
            <a:prstGeom prst="rect">
              <a:avLst/>
            </a:prstGeom>
          </p:spPr>
        </p:pic>
        <p:pic>
          <p:nvPicPr>
            <p:cNvPr id="17" name="Grafik 16">
              <a:extLst>
                <a:ext uri="{FF2B5EF4-FFF2-40B4-BE49-F238E27FC236}">
                  <a16:creationId xmlns:a16="http://schemas.microsoft.com/office/drawing/2014/main" id="{2720ED2B-ACCA-4068-B98D-A17126A4A97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41582" y="207600"/>
              <a:ext cx="1509486" cy="311982"/>
            </a:xfrm>
            <a:prstGeom prst="rect">
              <a:avLst/>
            </a:prstGeom>
          </p:spPr>
        </p:pic>
      </p:grpSp>
      <p:sp>
        <p:nvSpPr>
          <p:cNvPr id="18" name="Bildplatzhalter 10">
            <a:extLst>
              <a:ext uri="{FF2B5EF4-FFF2-40B4-BE49-F238E27FC236}">
                <a16:creationId xmlns:a16="http://schemas.microsoft.com/office/drawing/2014/main" id="{D0696EFE-DA09-4DEF-9F4A-6E348A59DFC0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25286" y="1873250"/>
            <a:ext cx="10428514" cy="3862726"/>
          </a:xfrm>
          <a:solidFill>
            <a:schemeClr val="bg1"/>
          </a:solidFill>
        </p:spPr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 baseline="0">
                <a:latin typeface="+mn-lt"/>
              </a:defRPr>
            </a:lvl1pPr>
          </a:lstStyle>
          <a:p>
            <a:r>
              <a:rPr lang="de-DE" dirty="0"/>
              <a:t>Icon klicken Bild hinzuzufügen</a:t>
            </a:r>
          </a:p>
        </p:txBody>
      </p:sp>
      <p:grpSp>
        <p:nvGrpSpPr>
          <p:cNvPr id="19" name="Gruppieren 18">
            <a:extLst>
              <a:ext uri="{FF2B5EF4-FFF2-40B4-BE49-F238E27FC236}">
                <a16:creationId xmlns:a16="http://schemas.microsoft.com/office/drawing/2014/main" id="{094E70EB-BAA2-4B3A-B959-9CB0887A6C6A}"/>
              </a:ext>
            </a:extLst>
          </p:cNvPr>
          <p:cNvGrpSpPr/>
          <p:nvPr userDrawn="1"/>
        </p:nvGrpSpPr>
        <p:grpSpPr>
          <a:xfrm>
            <a:off x="-18288" y="1621519"/>
            <a:ext cx="11353800" cy="79349"/>
            <a:chOff x="0" y="1371600"/>
            <a:chExt cx="7953375" cy="57837"/>
          </a:xfrm>
        </p:grpSpPr>
        <p:cxnSp>
          <p:nvCxnSpPr>
            <p:cNvPr id="20" name="Gerader Verbinder 19">
              <a:extLst>
                <a:ext uri="{FF2B5EF4-FFF2-40B4-BE49-F238E27FC236}">
                  <a16:creationId xmlns:a16="http://schemas.microsoft.com/office/drawing/2014/main" id="{2C29ADD8-09B4-455A-B768-117ACFB0C6F8}"/>
                </a:ext>
              </a:extLst>
            </p:cNvPr>
            <p:cNvCxnSpPr/>
            <p:nvPr userDrawn="1"/>
          </p:nvCxnSpPr>
          <p:spPr>
            <a:xfrm>
              <a:off x="0" y="1371600"/>
              <a:ext cx="7753350" cy="0"/>
            </a:xfrm>
            <a:prstGeom prst="line">
              <a:avLst/>
            </a:prstGeom>
            <a:ln w="38100">
              <a:solidFill>
                <a:srgbClr val="0D459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r Verbinder 20">
              <a:extLst>
                <a:ext uri="{FF2B5EF4-FFF2-40B4-BE49-F238E27FC236}">
                  <a16:creationId xmlns:a16="http://schemas.microsoft.com/office/drawing/2014/main" id="{81BE08A6-4BCE-40DE-8CBA-B044E77A4B5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1429437"/>
              <a:ext cx="7953375" cy="0"/>
            </a:xfrm>
            <a:prstGeom prst="line">
              <a:avLst/>
            </a:prstGeom>
            <a:ln w="38100">
              <a:solidFill>
                <a:srgbClr val="0D459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feld 12">
            <a:extLst>
              <a:ext uri="{FF2B5EF4-FFF2-40B4-BE49-F238E27FC236}">
                <a16:creationId xmlns:a16="http://schemas.microsoft.com/office/drawing/2014/main" id="{9D7D554F-932A-447C-80F5-97F5FDED04EA}"/>
              </a:ext>
            </a:extLst>
          </p:cNvPr>
          <p:cNvSpPr txBox="1"/>
          <p:nvPr userDrawn="1"/>
        </p:nvSpPr>
        <p:spPr>
          <a:xfrm>
            <a:off x="11356848" y="6537325"/>
            <a:ext cx="649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D139780C-3DA5-4EE5-8633-31952FEC44B5}" type="slidenum">
              <a:rPr lang="de-DE" sz="1400" kern="1200" smtClean="0">
                <a:solidFill>
                  <a:srgbClr val="0D4592"/>
                </a:solidFill>
                <a:latin typeface="+mn-lt"/>
                <a:ea typeface="+mn-ea"/>
                <a:cs typeface="+mn-cs"/>
              </a:rPr>
              <a:pPr algn="r"/>
              <a:t>‹Nr.›</a:t>
            </a:fld>
            <a:endParaRPr lang="de-DE" sz="1400" kern="1200" dirty="0">
              <a:solidFill>
                <a:srgbClr val="0D4592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1937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CDBB0083-7CA5-4C31-9DB9-6F07278EF913}"/>
              </a:ext>
            </a:extLst>
          </p:cNvPr>
          <p:cNvSpPr/>
          <p:nvPr userDrawn="1"/>
        </p:nvSpPr>
        <p:spPr>
          <a:xfrm>
            <a:off x="0" y="2213834"/>
            <a:ext cx="12192000" cy="4671885"/>
          </a:xfrm>
          <a:prstGeom prst="rect">
            <a:avLst/>
          </a:prstGeom>
          <a:solidFill>
            <a:srgbClr val="62C4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375D074C-C95C-401B-9CF6-075755CF3D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1582" y="207600"/>
            <a:ext cx="1509486" cy="311982"/>
          </a:xfrm>
          <a:prstGeom prst="rect">
            <a:avLst/>
          </a:prstGeom>
        </p:spPr>
      </p:pic>
      <p:sp>
        <p:nvSpPr>
          <p:cNvPr id="11" name="Sprechblase: rechteckig mit abgerundeten Ecken 10">
            <a:extLst>
              <a:ext uri="{FF2B5EF4-FFF2-40B4-BE49-F238E27FC236}">
                <a16:creationId xmlns:a16="http://schemas.microsoft.com/office/drawing/2014/main" id="{7F446B1A-C407-44CB-B830-DF233E39B70E}"/>
              </a:ext>
            </a:extLst>
          </p:cNvPr>
          <p:cNvSpPr/>
          <p:nvPr userDrawn="1"/>
        </p:nvSpPr>
        <p:spPr>
          <a:xfrm>
            <a:off x="3794760" y="1093249"/>
            <a:ext cx="6979841" cy="3886481"/>
          </a:xfrm>
          <a:prstGeom prst="wedgeRoundRectCallout">
            <a:avLst>
              <a:gd name="adj1" fmla="val -8562"/>
              <a:gd name="adj2" fmla="val 70826"/>
              <a:gd name="adj3" fmla="val 16667"/>
            </a:avLst>
          </a:prstGeom>
          <a:solidFill>
            <a:srgbClr val="0D4592"/>
          </a:solidFill>
          <a:ln>
            <a:solidFill>
              <a:srgbClr val="0D45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spcAft>
                <a:spcPts val="2400"/>
              </a:spcAft>
            </a:pPr>
            <a:r>
              <a:rPr lang="de-DE" sz="2400" b="1" dirty="0"/>
              <a:t>KONTAKT ESF PLUS:</a:t>
            </a:r>
          </a:p>
          <a:p>
            <a:pPr algn="r">
              <a:spcAft>
                <a:spcPts val="0"/>
              </a:spcAft>
            </a:pPr>
            <a:r>
              <a:rPr lang="de-DE" sz="2000" b="0" i="0" u="none" strike="noStrike" kern="1200" baseline="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Die Senatorin für </a:t>
            </a:r>
            <a:r>
              <a:rPr lang="de-DE" sz="2000" b="0" i="0" u="none" strike="noStrike" kern="1200" baseline="0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Arbeit, Soziales, Jugend und Integration</a:t>
            </a:r>
            <a:endParaRPr lang="de-DE" sz="2000" b="0" i="0" u="none" strike="noStrike" kern="1200" baseline="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  <a:p>
            <a:pPr algn="r"/>
            <a:r>
              <a:rPr lang="de-DE" sz="2000" b="0" i="0" u="none" strike="noStrike" kern="1200" baseline="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Abteilung Arbeit</a:t>
            </a:r>
          </a:p>
          <a:p>
            <a:pPr algn="r">
              <a:spcAft>
                <a:spcPts val="600"/>
              </a:spcAft>
            </a:pPr>
            <a:r>
              <a:rPr lang="de-DE" sz="2000" b="0" i="0" u="none" strike="noStrike" kern="1200" baseline="0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Referat </a:t>
            </a:r>
            <a:r>
              <a:rPr lang="de-DE" sz="2000" b="0" i="0" u="none" strike="noStrike" kern="1200" baseline="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ESF-Verwaltungsbehörde</a:t>
            </a:r>
          </a:p>
          <a:p>
            <a:pPr algn="r">
              <a:spcAft>
                <a:spcPts val="2400"/>
              </a:spcAft>
            </a:pPr>
            <a:r>
              <a:rPr lang="de-DE" sz="2000" b="0" i="0" u="none" strike="noStrike" kern="1200" baseline="0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Hutfilterstraße </a:t>
            </a:r>
            <a:r>
              <a:rPr lang="de-DE" sz="2000" b="0" i="0" u="none" strike="noStrike" kern="1200" baseline="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1-5, 28195 Bremen</a:t>
            </a:r>
          </a:p>
          <a:p>
            <a:pPr algn="r"/>
            <a:r>
              <a:rPr lang="de-DE" sz="2000" b="0" i="0" u="none" strike="noStrike" kern="1200" baseline="0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feedback-esf@arbeit.bremen.de</a:t>
            </a:r>
            <a:endParaRPr lang="de-DE" sz="2000" b="0" i="0" u="none" strike="noStrike" kern="1200" baseline="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  <a:p>
            <a:pPr algn="r"/>
            <a:r>
              <a:rPr lang="de-DE" sz="2000" b="1" i="0" u="none" strike="noStrike" kern="1200" baseline="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www.esfplus.bremen.de</a:t>
            </a:r>
            <a:endParaRPr lang="de-DE" sz="2000" b="1" dirty="0"/>
          </a:p>
          <a:p>
            <a:pPr algn="ctr"/>
            <a:endParaRPr lang="de-DE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701C240B-2AA4-4B4E-AC55-F1CF8353EFB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67908"/>
            <a:ext cx="12192000" cy="1032256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9454" y="11039"/>
            <a:ext cx="1944135" cy="694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82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5680597-D9AC-43A2-9031-3035ECBF0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607B612-7BA1-4D89-BAA8-32A2C50A9B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7CDDE28-8A96-4875-BEE6-09BE20D6F6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E6FD5-E930-4287-9B43-96A95A8FBEA3}" type="datetimeFigureOut">
              <a:rPr lang="de-DE" smtClean="0"/>
              <a:t>26.09.2023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2F648E5-3134-46D4-BA9E-9590C1C057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75E6921-B333-429E-BFF7-CDCEF130A5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51DF4-9DAE-4528-8443-FE3847FF23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8174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  <p:sldLayoutId id="2147483663" r:id="rId5"/>
    <p:sldLayoutId id="2147483654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feedback-esf@wae.bremen.de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tel:+49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grun.belzer@arbeit.bremen.d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www.esfplus.bremen.de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B7E67A-7BAC-4041-B7FD-4C301BE5E9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8010" y="2689522"/>
            <a:ext cx="10080515" cy="2240090"/>
          </a:xfrm>
        </p:spPr>
        <p:txBody>
          <a:bodyPr anchor="ctr">
            <a:noAutofit/>
          </a:bodyPr>
          <a:lstStyle/>
          <a:p>
            <a:r>
              <a:rPr lang="de-DE" sz="3600" dirty="0" smtClean="0">
                <a:solidFill>
                  <a:schemeClr val="tx1"/>
                </a:solidFill>
                <a:latin typeface="+mn-lt"/>
              </a:rPr>
              <a:t> </a:t>
            </a:r>
            <a:endParaRPr lang="de-DE" sz="3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F0580E9-E879-472A-9A74-74BD975B99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35679" y="5127538"/>
            <a:ext cx="7522846" cy="624869"/>
          </a:xfrm>
        </p:spPr>
        <p:txBody>
          <a:bodyPr/>
          <a:lstStyle/>
          <a:p>
            <a:r>
              <a:rPr lang="de-DE" dirty="0" smtClean="0"/>
              <a:t>Informationsveranstaltung am 26.09.2023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466452" y="3606173"/>
            <a:ext cx="10972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de-DE" sz="4000" b="1" dirty="0" smtClean="0"/>
              <a:t>Billigkeitsleistung nach § 53 LHO zur Übernahme von Energiemehrkosten im Jahr 2023</a:t>
            </a:r>
            <a:endParaRPr lang="de-DE" sz="4000" b="1" dirty="0"/>
          </a:p>
        </p:txBody>
      </p:sp>
    </p:spTree>
    <p:extLst>
      <p:ext uri="{BB962C8B-B14F-4D97-AF65-F5344CB8AC3E}">
        <p14:creationId xmlns:p14="http://schemas.microsoft.com/office/powerpoint/2010/main" val="394829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>
            <a:extLst>
              <a:ext uri="{FF2B5EF4-FFF2-40B4-BE49-F238E27FC236}">
                <a16:creationId xmlns:a16="http://schemas.microsoft.com/office/drawing/2014/main" id="{A7109B35-7D49-41E5-BE87-D918BD779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146" y="665886"/>
            <a:ext cx="11297796" cy="911074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Wie lässt sich mein finanzieller Mehrbedarf ermitteln?</a:t>
            </a:r>
            <a:endParaRPr lang="de-DE" dirty="0"/>
          </a:p>
        </p:txBody>
      </p:sp>
      <p:sp>
        <p:nvSpPr>
          <p:cNvPr id="6" name="Abgerundetes Rechteck 5"/>
          <p:cNvSpPr/>
          <p:nvPr/>
        </p:nvSpPr>
        <p:spPr>
          <a:xfrm>
            <a:off x="406388" y="1863763"/>
            <a:ext cx="10612316" cy="162678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654517" y="1890658"/>
            <a:ext cx="1011605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2000" b="1" u="sng" dirty="0" smtClean="0"/>
              <a:t>Aktuelle Energiekosten </a:t>
            </a:r>
            <a:r>
              <a:rPr lang="de-DE" sz="2000" b="1" dirty="0" smtClean="0"/>
              <a:t>= aktueller Arbeitspreis pro kWh * erstattungsfähiger Verbrauch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de-DE" sz="2000" u="sng" dirty="0" smtClean="0"/>
              <a:t>Arbeitspreis pro kWh</a:t>
            </a:r>
            <a:r>
              <a:rPr lang="de-DE" sz="2000" dirty="0" smtClean="0"/>
              <a:t>: max. 12 ct (Gas) bzw. 9,5 ct (Fernwärme) bzw. 40 ct (Strom)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de-DE" sz="2000" u="sng" dirty="0" smtClean="0"/>
              <a:t>erstattungsfähiger Verbrauch</a:t>
            </a:r>
            <a:r>
              <a:rPr lang="de-DE" sz="2000" dirty="0"/>
              <a:t> =</a:t>
            </a:r>
            <a:r>
              <a:rPr lang="de-DE" sz="2000" dirty="0" smtClean="0"/>
              <a:t> Jahresverbrauchsprognose 2022 * 0,8 (Einsparziel)</a:t>
            </a:r>
            <a:endParaRPr lang="de-DE" sz="2000" dirty="0"/>
          </a:p>
        </p:txBody>
      </p:sp>
      <p:sp>
        <p:nvSpPr>
          <p:cNvPr id="8" name="Abgerundetes Rechteck 7"/>
          <p:cNvSpPr/>
          <p:nvPr/>
        </p:nvSpPr>
        <p:spPr>
          <a:xfrm>
            <a:off x="406388" y="3777349"/>
            <a:ext cx="10612316" cy="128650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/>
          <p:cNvSpPr txBox="1"/>
          <p:nvPr/>
        </p:nvSpPr>
        <p:spPr>
          <a:xfrm>
            <a:off x="650167" y="3880425"/>
            <a:ext cx="101160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2000" b="1" u="sng" dirty="0" smtClean="0"/>
              <a:t>historische Energiekosten </a:t>
            </a:r>
            <a:r>
              <a:rPr lang="de-DE" sz="2000" b="1" dirty="0" smtClean="0"/>
              <a:t>= historischer Arbeitspreis pro kWh * historischer Verbrauch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de-DE" sz="2000" u="sng" dirty="0" smtClean="0"/>
              <a:t>historischer Verbrauch</a:t>
            </a:r>
            <a:r>
              <a:rPr lang="de-DE" sz="2000" dirty="0" smtClean="0"/>
              <a:t>: Jahresverbrauchsprognose 2022</a:t>
            </a:r>
            <a:endParaRPr lang="de-DE" sz="2000" dirty="0"/>
          </a:p>
        </p:txBody>
      </p:sp>
      <p:sp>
        <p:nvSpPr>
          <p:cNvPr id="10" name="Abgerundetes Rechteck 9"/>
          <p:cNvSpPr/>
          <p:nvPr/>
        </p:nvSpPr>
        <p:spPr>
          <a:xfrm>
            <a:off x="406388" y="5350654"/>
            <a:ext cx="10612316" cy="84688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extfeld 10"/>
          <p:cNvSpPr txBox="1"/>
          <p:nvPr/>
        </p:nvSpPr>
        <p:spPr>
          <a:xfrm>
            <a:off x="650167" y="5456161"/>
            <a:ext cx="1011605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2000" b="1" u="sng" dirty="0" smtClean="0"/>
              <a:t>erstattungsfähiger Mehrbedarf </a:t>
            </a:r>
            <a:r>
              <a:rPr lang="de-DE" sz="2000" b="1" dirty="0" smtClean="0"/>
              <a:t>= aktuelle Energiekosten </a:t>
            </a:r>
            <a:r>
              <a:rPr lang="de-DE" sz="2000" b="1" dirty="0"/>
              <a:t>-</a:t>
            </a:r>
            <a:r>
              <a:rPr lang="de-DE" sz="2000" b="1" dirty="0" smtClean="0"/>
              <a:t> historische Energiekosten</a:t>
            </a:r>
          </a:p>
        </p:txBody>
      </p:sp>
    </p:spTree>
    <p:extLst>
      <p:ext uri="{BB962C8B-B14F-4D97-AF65-F5344CB8AC3E}">
        <p14:creationId xmlns:p14="http://schemas.microsoft.com/office/powerpoint/2010/main" val="386692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>
            <a:extLst>
              <a:ext uri="{FF2B5EF4-FFF2-40B4-BE49-F238E27FC236}">
                <a16:creationId xmlns:a16="http://schemas.microsoft.com/office/drawing/2014/main" id="{A7109B35-7D49-41E5-BE87-D918BD779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146" y="665886"/>
            <a:ext cx="11297796" cy="911074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Wie lässt sich mein finanzieller Mehrbedarf ermitteln?</a:t>
            </a:r>
            <a:endParaRPr lang="de-DE" dirty="0"/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81F9B720-7282-4D64-B369-72BBCBE35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739" y="1951893"/>
            <a:ext cx="11177203" cy="402687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 typeface="Symbol" panose="05050102010706020507" pitchFamily="18" charset="2"/>
              <a:buChar char="-"/>
            </a:pPr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  <a:t>Berechnung des finanziellen Mehrbedarfs für jeden Energieträger einzeln (4.2.1 – 4.2.5)</a:t>
            </a:r>
          </a:p>
          <a:p>
            <a:pPr>
              <a:lnSpc>
                <a:spcPct val="120000"/>
              </a:lnSpc>
              <a:buFont typeface="Symbol" panose="05050102010706020507" pitchFamily="18" charset="2"/>
              <a:buChar char="-"/>
            </a:pPr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  <a:t>Abschließende Aufsummierung (4.1)</a:t>
            </a:r>
          </a:p>
          <a:p>
            <a:pPr>
              <a:lnSpc>
                <a:spcPct val="120000"/>
              </a:lnSpc>
              <a:buFont typeface="Symbol" panose="05050102010706020507" pitchFamily="18" charset="2"/>
              <a:buChar char="-"/>
            </a:pPr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  <a:t>Bereits erhaltene Kompensationszahlungen (3.1.2.) werden </a:t>
            </a:r>
            <a:r>
              <a:rPr lang="de-DE" sz="2000" b="1" u="sng" dirty="0" smtClean="0">
                <a:solidFill>
                  <a:schemeClr val="accent1">
                    <a:lumMod val="75000"/>
                  </a:schemeClr>
                </a:solidFill>
              </a:rPr>
              <a:t>nicht</a:t>
            </a:r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  <a:t> vom aufsummierten Gesamtbedarf abgezogen (4.1)</a:t>
            </a:r>
          </a:p>
        </p:txBody>
      </p:sp>
      <p:pic>
        <p:nvPicPr>
          <p:cNvPr id="1026" name="Picture 2" descr="Blitz-Symbol Vektor-Illustration 581913 Vektor Kunst bei Vecteezy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22860000"/>
            <a:ext cx="3600000" cy="36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432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>
            <a:extLst>
              <a:ext uri="{FF2B5EF4-FFF2-40B4-BE49-F238E27FC236}">
                <a16:creationId xmlns:a16="http://schemas.microsoft.com/office/drawing/2014/main" id="{A7109B35-7D49-41E5-BE87-D918BD779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518" y="665886"/>
            <a:ext cx="10933424" cy="911074"/>
          </a:xfrm>
        </p:spPr>
        <p:txBody>
          <a:bodyPr>
            <a:normAutofit/>
          </a:bodyPr>
          <a:lstStyle/>
          <a:p>
            <a:r>
              <a:rPr lang="de-DE" dirty="0" smtClean="0"/>
              <a:t>Ausblick &amp; Zeitschiene</a:t>
            </a:r>
            <a:endParaRPr lang="de-DE" dirty="0"/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81F9B720-7282-4D64-B369-72BBCBE35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615" y="1838081"/>
            <a:ext cx="10914185" cy="4131896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  <a:t>26.09.2023: Informationsveranstaltung</a:t>
            </a:r>
          </a:p>
          <a:p>
            <a:pPr lvl="1"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  <a:t>Rückfragen an: </a:t>
            </a:r>
            <a:r>
              <a:rPr lang="de-DE" sz="2000" u="sng" dirty="0">
                <a:hlinkClick r:id="rId2"/>
              </a:rPr>
              <a:t>feedback-esf@wae.bremen.de</a:t>
            </a:r>
            <a:r>
              <a:rPr lang="de-DE" sz="2000" dirty="0"/>
              <a:t> </a:t>
            </a:r>
          </a:p>
          <a:p>
            <a:pPr marL="457200" lvl="1" indent="0">
              <a:lnSpc>
                <a:spcPct val="150000"/>
              </a:lnSpc>
              <a:buNone/>
            </a:pPr>
            <a:endParaRPr lang="de-DE" sz="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  <a:t>30.11.2023: Ende der Antragsfrist</a:t>
            </a:r>
          </a:p>
          <a:p>
            <a:pPr lvl="1"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DE" sz="2000" dirty="0">
                <a:solidFill>
                  <a:schemeClr val="accent1">
                    <a:lumMod val="75000"/>
                  </a:schemeClr>
                </a:solidFill>
              </a:rPr>
              <a:t>Einreichung: postalisch oder per Mail (sofern eine </a:t>
            </a:r>
            <a:r>
              <a:rPr lang="de-DE" sz="2000" b="1" u="sng" dirty="0">
                <a:solidFill>
                  <a:schemeClr val="accent1">
                    <a:lumMod val="75000"/>
                  </a:schemeClr>
                </a:solidFill>
              </a:rPr>
              <a:t>qualifizierte, elektronische Signatur</a:t>
            </a:r>
            <a:r>
              <a:rPr lang="de-DE" sz="2000" dirty="0">
                <a:solidFill>
                  <a:schemeClr val="accent1">
                    <a:lumMod val="75000"/>
                  </a:schemeClr>
                </a:solidFill>
              </a:rPr>
              <a:t> zur Unterschrift genutzt wird</a:t>
            </a:r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pPr marL="457200" lvl="1" indent="0">
              <a:lnSpc>
                <a:spcPct val="150000"/>
              </a:lnSpc>
              <a:buNone/>
            </a:pPr>
            <a:endParaRPr lang="de-DE" sz="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  <a:t>Bis 15.12.2023: Bescheidung der Anträge (-&gt; danach Abforderung per E-Rechnung)</a:t>
            </a:r>
          </a:p>
          <a:p>
            <a:pPr lvl="1"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DE" sz="2000" dirty="0" err="1" smtClean="0">
                <a:solidFill>
                  <a:schemeClr val="accent1">
                    <a:lumMod val="75000"/>
                  </a:schemeClr>
                </a:solidFill>
              </a:rPr>
              <a:t>Windhundprinzip</a:t>
            </a:r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  <a:t> (Anträge werden in Reihenfolge des Eingang geprüft)</a:t>
            </a:r>
            <a:endParaRPr lang="de-DE" sz="16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lnSpc>
                <a:spcPct val="150000"/>
              </a:lnSpc>
              <a:buFont typeface="Symbol" panose="05050102010706020507" pitchFamily="18" charset="2"/>
              <a:buChar char="-"/>
            </a:pPr>
            <a:endParaRPr lang="de-DE" sz="16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72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730869" y="3227264"/>
            <a:ext cx="4507523" cy="93149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6000" b="1" dirty="0" smtClean="0"/>
              <a:t>Noch Fragen?</a:t>
            </a:r>
            <a:endParaRPr lang="de-DE" sz="6000" b="1" dirty="0"/>
          </a:p>
        </p:txBody>
      </p:sp>
    </p:spTree>
    <p:extLst>
      <p:ext uri="{BB962C8B-B14F-4D97-AF65-F5344CB8AC3E}">
        <p14:creationId xmlns:p14="http://schemas.microsoft.com/office/powerpoint/2010/main" val="325876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490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195373" y="1828800"/>
            <a:ext cx="10612316" cy="418513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A7109B35-7D49-41E5-BE87-D918BD779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518" y="665886"/>
            <a:ext cx="10933424" cy="911074"/>
          </a:xfrm>
        </p:spPr>
        <p:txBody>
          <a:bodyPr>
            <a:normAutofit/>
          </a:bodyPr>
          <a:lstStyle/>
          <a:p>
            <a:r>
              <a:rPr lang="de-DE" dirty="0" smtClean="0"/>
              <a:t>Kontakt</a:t>
            </a:r>
            <a:endParaRPr lang="de-DE" dirty="0"/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81F9B720-7282-4D64-B369-72BBCBE35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4518" y="2250830"/>
            <a:ext cx="9395090" cy="33410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000" dirty="0">
                <a:solidFill>
                  <a:schemeClr val="tx1"/>
                </a:solidFill>
              </a:rPr>
              <a:t>Ingrun </a:t>
            </a:r>
            <a:r>
              <a:rPr lang="de-DE" sz="2000" dirty="0" smtClean="0">
                <a:solidFill>
                  <a:schemeClr val="tx1"/>
                </a:solidFill>
              </a:rPr>
              <a:t>Belzer</a:t>
            </a:r>
            <a:br>
              <a:rPr lang="de-DE" sz="2000" dirty="0" smtClean="0">
                <a:solidFill>
                  <a:schemeClr val="tx1"/>
                </a:solidFill>
              </a:rPr>
            </a:br>
            <a:endParaRPr lang="de-DE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de-DE" sz="2000" dirty="0" smtClean="0">
                <a:solidFill>
                  <a:schemeClr val="tx1"/>
                </a:solidFill>
              </a:rPr>
              <a:t>Die </a:t>
            </a:r>
            <a:r>
              <a:rPr lang="de-DE" sz="2000" dirty="0">
                <a:solidFill>
                  <a:schemeClr val="tx1"/>
                </a:solidFill>
              </a:rPr>
              <a:t>Senatorin für Arbeit, Soziales, Jugend und Integration</a:t>
            </a:r>
          </a:p>
          <a:p>
            <a:pPr marL="0" indent="0">
              <a:buNone/>
            </a:pPr>
            <a:r>
              <a:rPr lang="de-DE" sz="2000" dirty="0">
                <a:solidFill>
                  <a:schemeClr val="tx1"/>
                </a:solidFill>
              </a:rPr>
              <a:t>Referat – </a:t>
            </a:r>
            <a:r>
              <a:rPr lang="de-DE" sz="2000" dirty="0" smtClean="0">
                <a:solidFill>
                  <a:schemeClr val="tx1"/>
                </a:solidFill>
              </a:rPr>
              <a:t>43</a:t>
            </a:r>
            <a:endParaRPr lang="de-DE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de-DE" sz="2000" dirty="0">
                <a:solidFill>
                  <a:schemeClr val="tx1"/>
                </a:solidFill>
              </a:rPr>
              <a:t>Verwaltungsbehörde des Europäischen Sozialfonds (ESF);</a:t>
            </a:r>
            <a:br>
              <a:rPr lang="de-DE" sz="2000" dirty="0">
                <a:solidFill>
                  <a:schemeClr val="tx1"/>
                </a:solidFill>
              </a:rPr>
            </a:br>
            <a:r>
              <a:rPr lang="de-DE" sz="2000" dirty="0">
                <a:solidFill>
                  <a:schemeClr val="tx1"/>
                </a:solidFill>
              </a:rPr>
              <a:t>Planung von Arbeitsmarktprogrammen</a:t>
            </a:r>
            <a:r>
              <a:rPr lang="de-DE" sz="2000" dirty="0" smtClean="0">
                <a:solidFill>
                  <a:schemeClr val="tx1"/>
                </a:solidFill>
              </a:rPr>
              <a:t>;</a:t>
            </a:r>
            <a:br>
              <a:rPr lang="de-DE" sz="2000" dirty="0" smtClean="0">
                <a:solidFill>
                  <a:schemeClr val="tx1"/>
                </a:solidFill>
              </a:rPr>
            </a:br>
            <a:endParaRPr lang="en-US" sz="2000" dirty="0" smtClean="0">
              <a:solidFill>
                <a:schemeClr val="tx1"/>
              </a:solidFill>
              <a:hlinkClick r:id="rId3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  <a:hlinkClick r:id="rId3"/>
              </a:rPr>
              <a:t>Tel</a:t>
            </a:r>
            <a:r>
              <a:rPr lang="en-US" sz="2000" dirty="0">
                <a:solidFill>
                  <a:schemeClr val="tx1"/>
                </a:solidFill>
                <a:hlinkClick r:id="rId3"/>
              </a:rPr>
              <a:t>: +49</a:t>
            </a:r>
            <a:r>
              <a:rPr lang="en-US" sz="2000" dirty="0">
                <a:solidFill>
                  <a:schemeClr val="tx1"/>
                </a:solidFill>
              </a:rPr>
              <a:t> 421 361 - 16498</a:t>
            </a:r>
            <a:endParaRPr lang="de-DE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Email: </a:t>
            </a:r>
            <a:r>
              <a:rPr lang="en-US" sz="2000" u="sng" dirty="0" smtClean="0">
                <a:solidFill>
                  <a:schemeClr val="tx1"/>
                </a:solidFill>
                <a:hlinkClick r:id="rId4"/>
              </a:rPr>
              <a:t>ingrun.belzer@arbeit.bremen.de</a:t>
            </a:r>
            <a:endParaRPr lang="de-DE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29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>
            <a:extLst>
              <a:ext uri="{FF2B5EF4-FFF2-40B4-BE49-F238E27FC236}">
                <a16:creationId xmlns:a16="http://schemas.microsoft.com/office/drawing/2014/main" id="{A7109B35-7D49-41E5-BE87-D918BD779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518" y="665886"/>
            <a:ext cx="10933424" cy="911074"/>
          </a:xfrm>
        </p:spPr>
        <p:txBody>
          <a:bodyPr>
            <a:normAutofit/>
          </a:bodyPr>
          <a:lstStyle/>
          <a:p>
            <a:r>
              <a:rPr lang="de-DE" dirty="0" smtClean="0"/>
              <a:t>Hintergrund</a:t>
            </a:r>
            <a:endParaRPr lang="de-DE" dirty="0"/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81F9B720-7282-4D64-B369-72BBCBE35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561" y="1828800"/>
            <a:ext cx="11505337" cy="442762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70000"/>
              </a:lnSpc>
              <a:buFont typeface="Symbol" panose="05050102010706020507" pitchFamily="18" charset="2"/>
              <a:buChar char="-"/>
            </a:pPr>
            <a:r>
              <a:rPr lang="de-DE" sz="2100" dirty="0" smtClean="0">
                <a:solidFill>
                  <a:schemeClr val="accent1">
                    <a:lumMod val="75000"/>
                  </a:schemeClr>
                </a:solidFill>
              </a:rPr>
              <a:t>15.11.2022: Senatsbeschluss „Schutzschirm für die Zivilgesellschaftlichen Organisationen“</a:t>
            </a:r>
          </a:p>
          <a:p>
            <a:pPr>
              <a:lnSpc>
                <a:spcPct val="170000"/>
              </a:lnSpc>
              <a:buFont typeface="Symbol" panose="05050102010706020507" pitchFamily="18" charset="2"/>
              <a:buChar char="-"/>
            </a:pPr>
            <a:r>
              <a:rPr lang="de-DE" sz="2100" dirty="0">
                <a:solidFill>
                  <a:schemeClr val="accent1">
                    <a:lumMod val="75000"/>
                  </a:schemeClr>
                </a:solidFill>
              </a:rPr>
              <a:t>17.01.2023: Senatsbeschluss zum Nachtragshaushalt </a:t>
            </a:r>
            <a:r>
              <a:rPr lang="de-DE" sz="2100" dirty="0" smtClean="0">
                <a:solidFill>
                  <a:schemeClr val="accent1">
                    <a:lumMod val="75000"/>
                  </a:schemeClr>
                </a:solidFill>
              </a:rPr>
              <a:t>aufgrund </a:t>
            </a:r>
            <a:r>
              <a:rPr lang="de-DE" sz="2100" dirty="0">
                <a:solidFill>
                  <a:schemeClr val="accent1">
                    <a:lumMod val="75000"/>
                  </a:schemeClr>
                </a:solidFill>
              </a:rPr>
              <a:t>des Ukrainekonfliktes sowie der Klimakrise, </a:t>
            </a:r>
          </a:p>
          <a:p>
            <a:pPr lvl="1">
              <a:lnSpc>
                <a:spcPct val="170000"/>
              </a:lnSpc>
              <a:buFont typeface="Symbol" panose="05050102010706020507" pitchFamily="18" charset="2"/>
              <a:buChar char="-"/>
            </a:pPr>
            <a:r>
              <a:rPr lang="de-DE" sz="2100" dirty="0">
                <a:solidFill>
                  <a:schemeClr val="accent1">
                    <a:lumMod val="75000"/>
                  </a:schemeClr>
                </a:solidFill>
              </a:rPr>
              <a:t>Davon: Ca. 120 Mio. € zur Bewältigung der Energiekrise infolge des russischen Angriffskriegs in der Ukraine</a:t>
            </a:r>
          </a:p>
          <a:p>
            <a:pPr lvl="1">
              <a:lnSpc>
                <a:spcPct val="170000"/>
              </a:lnSpc>
              <a:buFont typeface="Symbol" panose="05050102010706020507" pitchFamily="18" charset="2"/>
              <a:buChar char="-"/>
            </a:pPr>
            <a:r>
              <a:rPr lang="de-DE" sz="2100" dirty="0">
                <a:solidFill>
                  <a:schemeClr val="accent1">
                    <a:lumMod val="75000"/>
                  </a:schemeClr>
                </a:solidFill>
              </a:rPr>
              <a:t>Dezentral durch Einzelressorts verwaltet (4 Mio. € für Arbeitsressort</a:t>
            </a:r>
            <a:r>
              <a:rPr lang="de-DE" sz="2100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pPr>
              <a:lnSpc>
                <a:spcPct val="170000"/>
              </a:lnSpc>
              <a:buFont typeface="Symbol" panose="05050102010706020507" pitchFamily="18" charset="2"/>
              <a:buChar char="-"/>
            </a:pPr>
            <a:r>
              <a:rPr lang="de-DE" sz="2100" dirty="0" smtClean="0">
                <a:solidFill>
                  <a:schemeClr val="accent1">
                    <a:lumMod val="75000"/>
                  </a:schemeClr>
                </a:solidFill>
              </a:rPr>
              <a:t>08.09.2023: Trägeraufruf von SASJI 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de-DE" sz="2100" dirty="0" smtClean="0">
                <a:solidFill>
                  <a:schemeClr val="accent1">
                    <a:lumMod val="75000"/>
                  </a:schemeClr>
                </a:solidFill>
              </a:rPr>
              <a:t>Ziel/ Zweck der Billigkeitsleistung (vgl. 1. FRL)</a:t>
            </a:r>
            <a:br>
              <a:rPr lang="de-DE" sz="21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de-DE" sz="2100" dirty="0" smtClean="0">
                <a:solidFill>
                  <a:schemeClr val="accent1">
                    <a:lumMod val="75000"/>
                  </a:schemeClr>
                </a:solidFill>
              </a:rPr>
              <a:t>„[…] </a:t>
            </a:r>
            <a:r>
              <a:rPr lang="de-DE" sz="2100" b="1" u="sng" dirty="0" smtClean="0">
                <a:solidFill>
                  <a:schemeClr val="accent1">
                    <a:lumMod val="75000"/>
                  </a:schemeClr>
                </a:solidFill>
              </a:rPr>
              <a:t>Existenzbedrohungen</a:t>
            </a:r>
            <a:r>
              <a:rPr lang="de-DE" sz="21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sz="2100" dirty="0">
                <a:solidFill>
                  <a:schemeClr val="accent1">
                    <a:lumMod val="75000"/>
                  </a:schemeClr>
                </a:solidFill>
              </a:rPr>
              <a:t>und </a:t>
            </a:r>
            <a:r>
              <a:rPr lang="de-DE" sz="2100" b="1" u="sng" dirty="0">
                <a:solidFill>
                  <a:schemeClr val="accent1">
                    <a:lumMod val="75000"/>
                  </a:schemeClr>
                </a:solidFill>
              </a:rPr>
              <a:t>massive Beeinträchtigungen der Leistungsfähigkeit </a:t>
            </a:r>
            <a:r>
              <a:rPr lang="de-DE" sz="2100" dirty="0">
                <a:solidFill>
                  <a:schemeClr val="accent1">
                    <a:lumMod val="75000"/>
                  </a:schemeClr>
                </a:solidFill>
              </a:rPr>
              <a:t>der Mittelempfangenden im öffentlichen Interesse </a:t>
            </a:r>
            <a:r>
              <a:rPr lang="de-DE" sz="2100" dirty="0" smtClean="0">
                <a:solidFill>
                  <a:schemeClr val="accent1">
                    <a:lumMod val="75000"/>
                  </a:schemeClr>
                </a:solidFill>
              </a:rPr>
              <a:t>abzuwenden.“</a:t>
            </a:r>
            <a:endParaRPr lang="de-DE" sz="2100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lnSpc>
                <a:spcPct val="150000"/>
              </a:lnSpc>
              <a:buFont typeface="Symbol" panose="05050102010706020507" pitchFamily="18" charset="2"/>
              <a:buChar char="-"/>
            </a:pPr>
            <a:endParaRPr lang="de-DE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57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410739" y="2092570"/>
            <a:ext cx="10612316" cy="152106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A7109B35-7D49-41E5-BE87-D918BD779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518" y="665886"/>
            <a:ext cx="10933424" cy="911074"/>
          </a:xfrm>
        </p:spPr>
        <p:txBody>
          <a:bodyPr>
            <a:normAutofit/>
          </a:bodyPr>
          <a:lstStyle/>
          <a:p>
            <a:r>
              <a:rPr lang="de-DE" dirty="0" smtClean="0"/>
              <a:t>Wie beantrage ich die Billigkeitsleistung?</a:t>
            </a:r>
            <a:endParaRPr lang="de-DE" dirty="0"/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81F9B720-7282-4D64-B369-72BBCBE35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231" y="2268415"/>
            <a:ext cx="10914185" cy="1213339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de-DE" sz="2000" b="1" u="sng" dirty="0">
                <a:solidFill>
                  <a:schemeClr val="tx1"/>
                </a:solidFill>
              </a:rPr>
              <a:t>§ 53 </a:t>
            </a:r>
            <a:r>
              <a:rPr lang="de-DE" sz="2000" b="1" u="sng" dirty="0" smtClean="0">
                <a:solidFill>
                  <a:schemeClr val="tx1"/>
                </a:solidFill>
              </a:rPr>
              <a:t>LHO Billigkeitsleistungen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de-DE" sz="2000" dirty="0" smtClean="0">
                <a:solidFill>
                  <a:schemeClr val="tx1"/>
                </a:solidFill>
              </a:rPr>
              <a:t>„Leistungen </a:t>
            </a:r>
            <a:r>
              <a:rPr lang="de-DE" sz="2000" dirty="0">
                <a:solidFill>
                  <a:schemeClr val="tx1"/>
                </a:solidFill>
              </a:rPr>
              <a:t>aus Gründen der Billigkeit dürfen nur gewährt werden, wenn dafür Ausgabemittel besonders zur Verfügung gestellt sind</a:t>
            </a:r>
            <a:r>
              <a:rPr lang="de-DE" sz="2000" dirty="0" smtClean="0">
                <a:solidFill>
                  <a:schemeClr val="tx1"/>
                </a:solidFill>
              </a:rPr>
              <a:t>.“</a:t>
            </a:r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81F9B720-7282-4D64-B369-72BBCBE35E64}"/>
              </a:ext>
            </a:extLst>
          </p:cNvPr>
          <p:cNvSpPr txBox="1">
            <a:spLocks/>
          </p:cNvSpPr>
          <p:nvPr/>
        </p:nvSpPr>
        <p:spPr>
          <a:xfrm>
            <a:off x="410739" y="3956538"/>
            <a:ext cx="11177203" cy="2242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D459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D459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D459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D459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D459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  <a:t>D.h. </a:t>
            </a:r>
            <a:r>
              <a:rPr lang="de-DE" sz="2000" dirty="0">
                <a:solidFill>
                  <a:schemeClr val="accent1">
                    <a:lumMod val="75000"/>
                  </a:schemeClr>
                </a:solidFill>
              </a:rPr>
              <a:t>Billigkeitsleistungen </a:t>
            </a:r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  <a:t>≠ Zuwendungen, aber in diesem Fall wird ein analoges Verfahren angewendet (= Beantragung/ Bewilligung/ Auszahlung/ Verwendungsnachweis wie bekannt)</a:t>
            </a:r>
          </a:p>
          <a:p>
            <a:pPr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  <a:t>Siehe ebenfalls </a:t>
            </a:r>
            <a:r>
              <a:rPr lang="de-DE" sz="2000" b="1" u="sng" dirty="0" smtClean="0">
                <a:solidFill>
                  <a:schemeClr val="accent1">
                    <a:lumMod val="75000"/>
                  </a:schemeClr>
                </a:solidFill>
              </a:rPr>
              <a:t>Förderrichtlinie</a:t>
            </a:r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  <a:t> zur Unterstützung von Zuwendungsempfangenden bei Energiemehrkosten im Produktbereich 31 (Arbeit)</a:t>
            </a:r>
          </a:p>
        </p:txBody>
      </p:sp>
    </p:spTree>
    <p:extLst>
      <p:ext uri="{BB962C8B-B14F-4D97-AF65-F5344CB8AC3E}">
        <p14:creationId xmlns:p14="http://schemas.microsoft.com/office/powerpoint/2010/main" val="392988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4600" y="-61546"/>
            <a:ext cx="8407400" cy="6858000"/>
          </a:xfrm>
          <a:prstGeom prst="rect">
            <a:avLst/>
          </a:prstGeom>
        </p:spPr>
      </p:pic>
      <p:sp>
        <p:nvSpPr>
          <p:cNvPr id="5" name="Pfeil nach rechts 4"/>
          <p:cNvSpPr/>
          <p:nvPr/>
        </p:nvSpPr>
        <p:spPr>
          <a:xfrm>
            <a:off x="5125916" y="105509"/>
            <a:ext cx="606669" cy="298938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Ellipse 5"/>
          <p:cNvSpPr/>
          <p:nvPr/>
        </p:nvSpPr>
        <p:spPr>
          <a:xfrm>
            <a:off x="3912577" y="2664069"/>
            <a:ext cx="1037492" cy="360485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Ellipse 7"/>
          <p:cNvSpPr/>
          <p:nvPr/>
        </p:nvSpPr>
        <p:spPr>
          <a:xfrm>
            <a:off x="3454888" y="4581626"/>
            <a:ext cx="8197300" cy="148985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Inhaltsplatzhalter 2">
            <a:extLst>
              <a:ext uri="{FF2B5EF4-FFF2-40B4-BE49-F238E27FC236}">
                <a16:creationId xmlns:a16="http://schemas.microsoft.com/office/drawing/2014/main" id="{81F9B720-7282-4D64-B369-72BBCBE35E64}"/>
              </a:ext>
            </a:extLst>
          </p:cNvPr>
          <p:cNvSpPr txBox="1">
            <a:spLocks/>
          </p:cNvSpPr>
          <p:nvPr/>
        </p:nvSpPr>
        <p:spPr>
          <a:xfrm>
            <a:off x="439615" y="1934333"/>
            <a:ext cx="3015273" cy="403333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  <a:hlinkClick r:id="rId4"/>
              </a:rPr>
              <a:t>www.esfplus.bremen.de</a:t>
            </a:r>
            <a:endParaRPr lang="de-DE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  <a:t>Förderperiode 2021 – 2027</a:t>
            </a:r>
          </a:p>
          <a:p>
            <a:pPr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  <a:t>Förderaufrufe</a:t>
            </a:r>
          </a:p>
          <a:p>
            <a:pPr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  <a:t>Einzelantragsverfahren</a:t>
            </a:r>
          </a:p>
          <a:p>
            <a:pPr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  <a:t>Gewährung einer Billigkeitsleistung</a:t>
            </a:r>
          </a:p>
        </p:txBody>
      </p:sp>
    </p:spTree>
    <p:extLst>
      <p:ext uri="{BB962C8B-B14F-4D97-AF65-F5344CB8AC3E}">
        <p14:creationId xmlns:p14="http://schemas.microsoft.com/office/powerpoint/2010/main" val="4231554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>
            <a:extLst>
              <a:ext uri="{FF2B5EF4-FFF2-40B4-BE49-F238E27FC236}">
                <a16:creationId xmlns:a16="http://schemas.microsoft.com/office/drawing/2014/main" id="{A7109B35-7D49-41E5-BE87-D918BD779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518" y="665886"/>
            <a:ext cx="10933424" cy="911074"/>
          </a:xfrm>
        </p:spPr>
        <p:txBody>
          <a:bodyPr>
            <a:normAutofit/>
          </a:bodyPr>
          <a:lstStyle/>
          <a:p>
            <a:r>
              <a:rPr lang="de-DE" dirty="0" smtClean="0"/>
              <a:t>Wer kann die Billigkeitsleistung beantragen?</a:t>
            </a:r>
            <a:endParaRPr lang="de-DE" dirty="0"/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81F9B720-7282-4D64-B369-72BBCBE35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739" y="1823456"/>
            <a:ext cx="11177203" cy="4427965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  <a:t>Nac</a:t>
            </a:r>
            <a:r>
              <a:rPr lang="de-DE" sz="2000" dirty="0">
                <a:solidFill>
                  <a:schemeClr val="accent1">
                    <a:lumMod val="75000"/>
                  </a:schemeClr>
                </a:solidFill>
              </a:rPr>
              <a:t>h</a:t>
            </a:r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  <a:t> der </a:t>
            </a:r>
            <a:r>
              <a:rPr lang="de-DE" sz="2000" b="1" u="sng" dirty="0" smtClean="0">
                <a:solidFill>
                  <a:schemeClr val="accent1">
                    <a:lumMod val="75000"/>
                  </a:schemeClr>
                </a:solidFill>
              </a:rPr>
              <a:t>Förderrichtlinie des Arbeitsressorts</a:t>
            </a:r>
            <a:r>
              <a:rPr lang="de-DE" sz="2000" b="1" dirty="0" smtClean="0">
                <a:solidFill>
                  <a:schemeClr val="accent1">
                    <a:lumMod val="75000"/>
                  </a:schemeClr>
                </a:solidFill>
              </a:rPr>
              <a:t> antragsberechtigt </a:t>
            </a:r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  <a:t>sind:</a:t>
            </a:r>
            <a:endParaRPr lang="de-DE" sz="20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  <a:t>Alle Träger von ESF-geförderten Projekten, bei denen der Anstieg der Energiekosten zu einer Existenzbedrohung oder drohenden Leistungseinschränkungen geführt hatte</a:t>
            </a:r>
          </a:p>
          <a:p>
            <a:pPr>
              <a:lnSpc>
                <a:spcPct val="150000"/>
              </a:lnSpc>
              <a:buFont typeface="Symbol" panose="05050102010706020507" pitchFamily="18" charset="2"/>
              <a:buChar char="-"/>
            </a:pPr>
            <a:endParaRPr lang="de-DE" sz="3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  <a:t>Von der Antragsstellung </a:t>
            </a:r>
            <a:r>
              <a:rPr lang="de-DE" sz="2000" b="1" u="sng" dirty="0" smtClean="0">
                <a:solidFill>
                  <a:schemeClr val="accent1">
                    <a:lumMod val="75000"/>
                  </a:schemeClr>
                </a:solidFill>
              </a:rPr>
              <a:t>ausgeschlossen sind</a:t>
            </a:r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  <a:t>Stellen der bremischen Kernverwaltung/ des nachgeordneten Bereichs/ Parteien</a:t>
            </a:r>
            <a:r>
              <a:rPr lang="de-DE" sz="2000" dirty="0">
                <a:solidFill>
                  <a:schemeClr val="accent1">
                    <a:lumMod val="75000"/>
                  </a:schemeClr>
                </a:solidFill>
              </a:rPr>
              <a:t>/ Wählergemeinschaften</a:t>
            </a:r>
          </a:p>
          <a:p>
            <a:pPr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  <a:t>Privatpersonen/ private Haushalte/ Private Unternehmen (z.B. LOS-/ </a:t>
            </a:r>
            <a:r>
              <a:rPr lang="de-DE" sz="2000" dirty="0" err="1" smtClean="0">
                <a:solidFill>
                  <a:schemeClr val="accent1">
                    <a:lumMod val="75000"/>
                  </a:schemeClr>
                </a:solidFill>
              </a:rPr>
              <a:t>CbA</a:t>
            </a:r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  <a:t>-Träger)</a:t>
            </a:r>
          </a:p>
          <a:p>
            <a:pPr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  <a:t>Einrichtungen, die nicht im nennenswerten Umfang im Land Bremen tätig sind</a:t>
            </a:r>
          </a:p>
          <a:p>
            <a:pPr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  <a:t>Einrichtungen gegen die ein Insolvenzverfahren beantragt/ eröffnet wurde</a:t>
            </a:r>
          </a:p>
        </p:txBody>
      </p:sp>
      <p:pic>
        <p:nvPicPr>
          <p:cNvPr id="6" name="Picture 12" descr="Facebook, favorite, hand, like icon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825" y="2413360"/>
            <a:ext cx="815630" cy="815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Problem Svg Png Icon Free Download (#464441) - OnlineWebFonts.COM"/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7743" y="4758134"/>
            <a:ext cx="1010712" cy="899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718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410739" y="4853667"/>
            <a:ext cx="10612316" cy="122181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A7109B35-7D49-41E5-BE87-D918BD779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518" y="665886"/>
            <a:ext cx="10933424" cy="911074"/>
          </a:xfrm>
        </p:spPr>
        <p:txBody>
          <a:bodyPr>
            <a:normAutofit/>
          </a:bodyPr>
          <a:lstStyle/>
          <a:p>
            <a:r>
              <a:rPr lang="de-DE" dirty="0" smtClean="0"/>
              <a:t>Welche Kosten können übernommen werden?</a:t>
            </a:r>
            <a:endParaRPr lang="de-DE" dirty="0"/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81F9B720-7282-4D64-B369-72BBCBE35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739" y="1770704"/>
            <a:ext cx="11177203" cy="28892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  <a:t>Ausgabensteigerungen für </a:t>
            </a:r>
            <a:r>
              <a:rPr lang="de-DE" sz="2000" b="1" dirty="0" smtClean="0">
                <a:solidFill>
                  <a:schemeClr val="accent1">
                    <a:lumMod val="75000"/>
                  </a:schemeClr>
                </a:solidFill>
              </a:rPr>
              <a:t>Energie</a:t>
            </a:r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  <a:t> (z.B. Strom, Gas, Öl, Pellets, Holz),</a:t>
            </a:r>
          </a:p>
          <a:p>
            <a:pPr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DE" sz="2000" dirty="0">
                <a:solidFill>
                  <a:schemeClr val="accent1">
                    <a:lumMod val="75000"/>
                  </a:schemeClr>
                </a:solidFill>
              </a:rPr>
              <a:t>d</a:t>
            </a:r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  <a:t>ie Ihnen im Rahmen eines ESF-/ BAP-geförderten </a:t>
            </a:r>
            <a:r>
              <a:rPr lang="de-DE" sz="2000" b="1" dirty="0" smtClean="0">
                <a:solidFill>
                  <a:schemeClr val="accent1">
                    <a:lumMod val="75000"/>
                  </a:schemeClr>
                </a:solidFill>
              </a:rPr>
              <a:t>Projektes</a:t>
            </a:r>
          </a:p>
          <a:p>
            <a:pPr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DE" sz="2000" dirty="0">
                <a:solidFill>
                  <a:schemeClr val="accent1">
                    <a:lumMod val="75000"/>
                  </a:schemeClr>
                </a:solidFill>
              </a:rPr>
              <a:t>z</a:t>
            </a:r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  <a:t>wischen dem </a:t>
            </a:r>
            <a:r>
              <a:rPr lang="de-DE" sz="2000" b="1" dirty="0" smtClean="0">
                <a:solidFill>
                  <a:schemeClr val="accent1">
                    <a:lumMod val="75000"/>
                  </a:schemeClr>
                </a:solidFill>
              </a:rPr>
              <a:t>01.01.2023 und 31.12.2023</a:t>
            </a:r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  <a:t> entstanden sind,</a:t>
            </a:r>
          </a:p>
          <a:p>
            <a:pPr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  <a:t>eine direkte Folge des </a:t>
            </a:r>
            <a:r>
              <a:rPr lang="de-DE" sz="2000" b="1" dirty="0" smtClean="0">
                <a:solidFill>
                  <a:schemeClr val="accent1">
                    <a:lumMod val="75000"/>
                  </a:schemeClr>
                </a:solidFill>
              </a:rPr>
              <a:t>russischen Angriffskrieges </a:t>
            </a:r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  <a:t>sind und</a:t>
            </a:r>
          </a:p>
          <a:p>
            <a:pPr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DE" sz="2000" dirty="0">
                <a:solidFill>
                  <a:schemeClr val="accent1">
                    <a:lumMod val="75000"/>
                  </a:schemeClr>
                </a:solidFill>
              </a:rPr>
              <a:t>n</a:t>
            </a:r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  <a:t>icht bereits </a:t>
            </a:r>
            <a:r>
              <a:rPr lang="de-DE" sz="2000" b="1" dirty="0" smtClean="0">
                <a:solidFill>
                  <a:schemeClr val="accent1">
                    <a:lumMod val="75000"/>
                  </a:schemeClr>
                </a:solidFill>
              </a:rPr>
              <a:t>durch andere Hilfsprogramme</a:t>
            </a:r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  <a:t> kompensiert wurden</a:t>
            </a:r>
          </a:p>
          <a:p>
            <a:pPr marL="0" indent="0">
              <a:lnSpc>
                <a:spcPct val="150000"/>
              </a:lnSpc>
              <a:buNone/>
            </a:pPr>
            <a:endParaRPr lang="de-DE" sz="1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654518" y="4956743"/>
            <a:ext cx="101160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2000" dirty="0"/>
              <a:t>Bitte beachten Sie auch unbedingt das </a:t>
            </a:r>
            <a:r>
              <a:rPr lang="de-DE" sz="2000" b="1" u="sng" dirty="0"/>
              <a:t>Einsparziel der Bundesregierung</a:t>
            </a:r>
            <a:r>
              <a:rPr lang="de-DE" sz="2000" dirty="0"/>
              <a:t> von 20% </a:t>
            </a:r>
            <a:r>
              <a:rPr lang="de-DE" sz="2000" dirty="0" smtClean="0"/>
              <a:t>zum </a:t>
            </a:r>
            <a:r>
              <a:rPr lang="de-DE" sz="2000" dirty="0"/>
              <a:t>Durchschnittsverbrauch des </a:t>
            </a:r>
            <a:r>
              <a:rPr lang="de-DE" sz="2000" dirty="0" smtClean="0"/>
              <a:t>Vorjahres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66546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>
            <a:extLst>
              <a:ext uri="{FF2B5EF4-FFF2-40B4-BE49-F238E27FC236}">
                <a16:creationId xmlns:a16="http://schemas.microsoft.com/office/drawing/2014/main" id="{A7109B35-7D49-41E5-BE87-D918BD779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739" y="665886"/>
            <a:ext cx="11177203" cy="911074"/>
          </a:xfrm>
        </p:spPr>
        <p:txBody>
          <a:bodyPr>
            <a:noAutofit/>
          </a:bodyPr>
          <a:lstStyle/>
          <a:p>
            <a:r>
              <a:rPr lang="de-DE" sz="3600" dirty="0" smtClean="0"/>
              <a:t>Ich habe bereits eine Zahlung eines anderen Finanzgebers erhalten, bin ich trotzdem antragsberechtigt?</a:t>
            </a:r>
            <a:endParaRPr lang="de-DE" sz="3600" dirty="0"/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81F9B720-7282-4D64-B369-72BBCBE35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739" y="2004646"/>
            <a:ext cx="11177203" cy="419402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 typeface="Symbol" panose="05050102010706020507" pitchFamily="18" charset="2"/>
              <a:buChar char="-"/>
            </a:pPr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  <a:t>Eine bereits erhaltene Kompensation ist </a:t>
            </a:r>
            <a:r>
              <a:rPr lang="de-DE" sz="2000" b="1" u="sng" dirty="0" smtClean="0">
                <a:solidFill>
                  <a:schemeClr val="accent1">
                    <a:lumMod val="75000"/>
                  </a:schemeClr>
                </a:solidFill>
              </a:rPr>
              <a:t>kein</a:t>
            </a:r>
            <a:r>
              <a:rPr lang="de-DE" sz="2000" b="1" dirty="0" smtClean="0">
                <a:solidFill>
                  <a:schemeClr val="accent1">
                    <a:lumMod val="75000"/>
                  </a:schemeClr>
                </a:solidFill>
              </a:rPr>
              <a:t> grundsätzlicher Ausschlussgrund</a:t>
            </a:r>
          </a:p>
          <a:p>
            <a:pPr marL="0" indent="0">
              <a:lnSpc>
                <a:spcPct val="120000"/>
              </a:lnSpc>
              <a:buNone/>
            </a:pPr>
            <a:endParaRPr lang="de-DE" sz="1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lnSpc>
                <a:spcPct val="120000"/>
              </a:lnSpc>
              <a:buFont typeface="Symbol" panose="05050102010706020507" pitchFamily="18" charset="2"/>
              <a:buChar char="-"/>
            </a:pPr>
            <a:r>
              <a:rPr lang="de-DE" sz="2000" b="1" u="sng" dirty="0" smtClean="0">
                <a:solidFill>
                  <a:schemeClr val="accent1">
                    <a:lumMod val="75000"/>
                  </a:schemeClr>
                </a:solidFill>
              </a:rPr>
              <a:t>Solange</a:t>
            </a:r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  <a:t> es durch die erneute Antragsstellung nicht zu einer </a:t>
            </a:r>
            <a:r>
              <a:rPr lang="de-DE" sz="2000" b="1" dirty="0" smtClean="0">
                <a:solidFill>
                  <a:schemeClr val="accent1">
                    <a:lumMod val="75000"/>
                  </a:schemeClr>
                </a:solidFill>
              </a:rPr>
              <a:t>Überkompensation</a:t>
            </a:r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  <a:t> kommt </a:t>
            </a:r>
            <a:b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  <a:t>(Ausschluss einer Doppelgewährung) </a:t>
            </a:r>
          </a:p>
          <a:p>
            <a:pPr lvl="1">
              <a:lnSpc>
                <a:spcPct val="120000"/>
              </a:lnSpc>
              <a:buFont typeface="Symbol" panose="05050102010706020507" pitchFamily="18" charset="2"/>
              <a:buChar char="-"/>
            </a:pPr>
            <a:r>
              <a:rPr lang="de-DE" sz="2000" b="1" u="sng" dirty="0" smtClean="0">
                <a:solidFill>
                  <a:schemeClr val="accent1">
                    <a:lumMod val="75000"/>
                  </a:schemeClr>
                </a:solidFill>
              </a:rPr>
              <a:t>Und</a:t>
            </a:r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  <a:t> die andere Zahlung gegenüber SASJI </a:t>
            </a:r>
            <a:r>
              <a:rPr lang="de-DE" sz="2000" b="1" dirty="0" smtClean="0">
                <a:solidFill>
                  <a:schemeClr val="accent1">
                    <a:lumMod val="75000"/>
                  </a:schemeClr>
                </a:solidFill>
              </a:rPr>
              <a:t>angezeigt</a:t>
            </a:r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  <a:t> wird</a:t>
            </a:r>
          </a:p>
          <a:p>
            <a:pPr marL="457200" lvl="1" indent="0">
              <a:lnSpc>
                <a:spcPct val="120000"/>
              </a:lnSpc>
              <a:buNone/>
            </a:pPr>
            <a:endParaRPr lang="de-DE" dirty="0"/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  <a:t>Ansonsten: </a:t>
            </a:r>
            <a:r>
              <a:rPr lang="de-DE" sz="2000" b="1" u="sng" dirty="0" smtClean="0">
                <a:solidFill>
                  <a:schemeClr val="accent1">
                    <a:lumMod val="75000"/>
                  </a:schemeClr>
                </a:solidFill>
              </a:rPr>
              <a:t>(Verdacht des) Subventionsbetrugs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  <a:t>Daher: Spielen Sie mit offenen Karten und zeigen Sie bereits erhaltene Kompensationen an</a:t>
            </a:r>
          </a:p>
        </p:txBody>
      </p:sp>
    </p:spTree>
    <p:extLst>
      <p:ext uri="{BB962C8B-B14F-4D97-AF65-F5344CB8AC3E}">
        <p14:creationId xmlns:p14="http://schemas.microsoft.com/office/powerpoint/2010/main" val="381086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>
            <a:extLst>
              <a:ext uri="{FF2B5EF4-FFF2-40B4-BE49-F238E27FC236}">
                <a16:creationId xmlns:a16="http://schemas.microsoft.com/office/drawing/2014/main" id="{A7109B35-7D49-41E5-BE87-D918BD779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146" y="665886"/>
            <a:ext cx="11297796" cy="911074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Wie lässt sich mein finanzieller Mehrbedarf ermitteln?</a:t>
            </a:r>
            <a:endParaRPr lang="de-DE" dirty="0"/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81F9B720-7282-4D64-B369-72BBCBE35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739" y="1951893"/>
            <a:ext cx="11177203" cy="402687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buFont typeface="Symbol" panose="05050102010706020507" pitchFamily="18" charset="2"/>
              <a:buChar char="-"/>
            </a:pPr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  <a:t>Beantragungsfrist: 	</a:t>
            </a:r>
            <a:r>
              <a:rPr lang="de-DE" sz="2000" b="1" dirty="0" smtClean="0">
                <a:solidFill>
                  <a:schemeClr val="accent1">
                    <a:lumMod val="75000"/>
                  </a:schemeClr>
                </a:solidFill>
              </a:rPr>
              <a:t>30.11.2023</a:t>
            </a:r>
          </a:p>
          <a:p>
            <a:pPr>
              <a:lnSpc>
                <a:spcPct val="120000"/>
              </a:lnSpc>
              <a:buFont typeface="Symbol" panose="05050102010706020507" pitchFamily="18" charset="2"/>
              <a:buChar char="-"/>
            </a:pPr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  <a:t>Leistungszeitraum:	01.01.2023 – </a:t>
            </a:r>
            <a:r>
              <a:rPr lang="de-DE" sz="2000" b="1" u="sng" dirty="0" smtClean="0">
                <a:solidFill>
                  <a:schemeClr val="accent1">
                    <a:lumMod val="75000"/>
                  </a:schemeClr>
                </a:solidFill>
              </a:rPr>
              <a:t>31.12.2023</a:t>
            </a:r>
          </a:p>
          <a:p>
            <a:pPr marL="0" indent="0">
              <a:lnSpc>
                <a:spcPct val="120000"/>
              </a:lnSpc>
              <a:buNone/>
            </a:pPr>
            <a:endParaRPr lang="de-DE" sz="2000" b="1" u="sng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de-DE" sz="2000" b="1" u="sng" dirty="0" smtClean="0">
                <a:solidFill>
                  <a:schemeClr val="accent1">
                    <a:lumMod val="75000"/>
                  </a:schemeClr>
                </a:solidFill>
              </a:rPr>
              <a:t>Möglichkeit 1</a:t>
            </a:r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b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  <a:t>Beantragung auf </a:t>
            </a:r>
            <a:r>
              <a:rPr lang="de-DE" sz="2000" u="sng" dirty="0" smtClean="0">
                <a:solidFill>
                  <a:schemeClr val="accent1">
                    <a:lumMod val="75000"/>
                  </a:schemeClr>
                </a:solidFill>
              </a:rPr>
              <a:t>kalkulatorischer Grundlage </a:t>
            </a:r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  <a:t>möglich (siehe Berechnungsformel)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  <a:t>Auszahlung auf Grundlage der Kalkulation + Verwendungsnachweis (bis 30.06.2024)</a:t>
            </a:r>
          </a:p>
          <a:p>
            <a:pPr marL="457200" lvl="1" indent="0">
              <a:lnSpc>
                <a:spcPct val="120000"/>
              </a:lnSpc>
              <a:buNone/>
            </a:pPr>
            <a:endParaRPr lang="de-DE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de-DE" sz="2000" b="1" u="sng" dirty="0" smtClean="0">
                <a:solidFill>
                  <a:schemeClr val="accent1">
                    <a:lumMod val="75000"/>
                  </a:schemeClr>
                </a:solidFill>
              </a:rPr>
              <a:t>Möglichkeit 2</a:t>
            </a:r>
            <a:r>
              <a:rPr lang="de-DE" sz="2000" b="1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  <a:t>Beantragung auf Grundlage von </a:t>
            </a:r>
            <a:r>
              <a:rPr lang="de-DE" sz="2000" u="sng" dirty="0" smtClean="0">
                <a:solidFill>
                  <a:schemeClr val="accent1">
                    <a:lumMod val="75000"/>
                  </a:schemeClr>
                </a:solidFill>
              </a:rPr>
              <a:t>Realkosten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  <a:t>Erstattung der Realkosten, Verwendungsnachweis entfäll</a:t>
            </a:r>
            <a:r>
              <a:rPr lang="de-DE" sz="2000" dirty="0">
                <a:solidFill>
                  <a:schemeClr val="accent1">
                    <a:lumMod val="75000"/>
                  </a:schemeClr>
                </a:solidFill>
              </a:rPr>
              <a:t>t</a:t>
            </a:r>
            <a:endParaRPr lang="de-DE" sz="20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 descr="Blitz-Symbol Vektor-Illustration 581913 Vektor Kunst bei Vecteezy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22860000"/>
            <a:ext cx="3600000" cy="36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Frage und Ausrufezeichen vektor abbildung. Illustration von facial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9275" y="1863970"/>
            <a:ext cx="961046" cy="961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255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>
            <a:extLst>
              <a:ext uri="{FF2B5EF4-FFF2-40B4-BE49-F238E27FC236}">
                <a16:creationId xmlns:a16="http://schemas.microsoft.com/office/drawing/2014/main" id="{A7109B35-7D49-41E5-BE87-D918BD779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146" y="665886"/>
            <a:ext cx="11297796" cy="911074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Wie lässt sich mein finanzieller Mehrbedarf ermitteln?</a:t>
            </a:r>
            <a:endParaRPr lang="de-DE" dirty="0"/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81F9B720-7282-4D64-B369-72BBCBE35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739" y="1828800"/>
            <a:ext cx="11177203" cy="436986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de-DE" sz="2000" b="1" u="sng" dirty="0" smtClean="0"/>
              <a:t>Förderfähige </a:t>
            </a:r>
            <a:r>
              <a:rPr lang="de-DE" sz="2000" b="1" u="sng" dirty="0"/>
              <a:t>Kosten</a:t>
            </a:r>
            <a:r>
              <a:rPr lang="de-DE" sz="2000" b="1" dirty="0"/>
              <a:t> </a:t>
            </a:r>
            <a:endParaRPr lang="de-DE" sz="2000" b="1" dirty="0" smtClean="0"/>
          </a:p>
          <a:p>
            <a:pPr marL="0" indent="0" algn="ctr">
              <a:lnSpc>
                <a:spcPct val="120000"/>
              </a:lnSpc>
              <a:buNone/>
            </a:pPr>
            <a:r>
              <a:rPr lang="de-DE" sz="2000" b="1" dirty="0" smtClean="0"/>
              <a:t>= 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de-DE" sz="2000" dirty="0" smtClean="0"/>
              <a:t>Aktuelle </a:t>
            </a:r>
            <a:r>
              <a:rPr lang="de-DE" sz="2000" dirty="0"/>
              <a:t>Energiekosten </a:t>
            </a:r>
            <a:endParaRPr lang="de-DE" sz="2000" dirty="0" smtClean="0"/>
          </a:p>
          <a:p>
            <a:pPr marL="0" indent="0" algn="ctr">
              <a:lnSpc>
                <a:spcPct val="120000"/>
              </a:lnSpc>
              <a:buNone/>
            </a:pPr>
            <a:r>
              <a:rPr lang="de-DE" sz="2000" dirty="0" smtClean="0"/>
              <a:t>(</a:t>
            </a:r>
            <a:r>
              <a:rPr lang="de-DE" sz="2000" dirty="0"/>
              <a:t>Arbeitspreis pro </a:t>
            </a:r>
            <a:r>
              <a:rPr lang="de-DE" sz="2000" dirty="0" smtClean="0"/>
              <a:t>kWh; maximal </a:t>
            </a:r>
            <a:r>
              <a:rPr lang="de-DE" sz="2000" dirty="0"/>
              <a:t>in Höhe des für die Einrichtung geltenden gedeckelten </a:t>
            </a:r>
            <a:r>
              <a:rPr lang="de-DE" sz="2000" dirty="0" smtClean="0"/>
              <a:t>Preises) 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de-DE" sz="2000" b="1" dirty="0" smtClean="0"/>
              <a:t>x 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de-DE" sz="2000" dirty="0" smtClean="0"/>
              <a:t>historischer </a:t>
            </a:r>
            <a:r>
              <a:rPr lang="de-DE" sz="2000" dirty="0"/>
              <a:t>Verbrauch (kWh) </a:t>
            </a:r>
            <a:endParaRPr lang="de-DE" sz="2000" dirty="0" smtClean="0"/>
          </a:p>
          <a:p>
            <a:pPr marL="0" indent="0" algn="ctr">
              <a:lnSpc>
                <a:spcPct val="120000"/>
              </a:lnSpc>
              <a:buNone/>
            </a:pPr>
            <a:r>
              <a:rPr lang="de-DE" sz="2000" b="1" dirty="0" smtClean="0"/>
              <a:t>x 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de-DE" sz="2000" dirty="0" smtClean="0"/>
              <a:t>0,8 </a:t>
            </a:r>
            <a:r>
              <a:rPr lang="de-DE" sz="2000" dirty="0"/>
              <a:t>(Verbraucher; Industrie: Fernwärme) oder 0,7 (Industrie: Gas, Strom) </a:t>
            </a:r>
            <a:endParaRPr lang="de-DE" sz="2000" dirty="0" smtClean="0"/>
          </a:p>
          <a:p>
            <a:pPr marL="0" indent="0" algn="ctr">
              <a:lnSpc>
                <a:spcPct val="120000"/>
              </a:lnSpc>
              <a:buNone/>
            </a:pPr>
            <a:r>
              <a:rPr lang="de-DE" sz="2000" b="1" dirty="0" smtClean="0"/>
              <a:t>minus 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de-DE" sz="2000" dirty="0" smtClean="0"/>
              <a:t>historische </a:t>
            </a:r>
            <a:r>
              <a:rPr lang="de-DE" sz="2000" dirty="0"/>
              <a:t>Kosten (historischer Verbrauch </a:t>
            </a:r>
            <a:r>
              <a:rPr lang="de-DE" sz="2000" b="1" dirty="0"/>
              <a:t>x </a:t>
            </a:r>
            <a:r>
              <a:rPr lang="de-DE" sz="2000" dirty="0"/>
              <a:t>Arbeitspreis in </a:t>
            </a:r>
            <a:r>
              <a:rPr lang="de-DE" sz="2000" dirty="0" smtClean="0"/>
              <a:t>2021)</a:t>
            </a:r>
            <a:endParaRPr lang="de-DE" sz="2000" u="sng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570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Master_ESFPlus_2022.pptx" id="{CC26E7DF-54B6-459D-A6F3-A6D9B0AAFB39}" vid="{D62766C3-AD0A-43AD-9560-74DB7EE68025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PowerpointMaster_ESFPlus_2022</Template>
  <TotalTime>0</TotalTime>
  <Words>796</Words>
  <Application>Microsoft Office PowerPoint</Application>
  <PresentationFormat>Breitbild</PresentationFormat>
  <Paragraphs>102</Paragraphs>
  <Slides>15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Symbol</vt:lpstr>
      <vt:lpstr>Wingdings</vt:lpstr>
      <vt:lpstr>Office</vt:lpstr>
      <vt:lpstr> </vt:lpstr>
      <vt:lpstr>Hintergrund</vt:lpstr>
      <vt:lpstr>Wie beantrage ich die Billigkeitsleistung?</vt:lpstr>
      <vt:lpstr>PowerPoint-Präsentation</vt:lpstr>
      <vt:lpstr>Wer kann die Billigkeitsleistung beantragen?</vt:lpstr>
      <vt:lpstr>Welche Kosten können übernommen werden?</vt:lpstr>
      <vt:lpstr>Ich habe bereits eine Zahlung eines anderen Finanzgebers erhalten, bin ich trotzdem antragsberechtigt?</vt:lpstr>
      <vt:lpstr>Wie lässt sich mein finanzieller Mehrbedarf ermitteln?</vt:lpstr>
      <vt:lpstr>Wie lässt sich mein finanzieller Mehrbedarf ermitteln?</vt:lpstr>
      <vt:lpstr>Wie lässt sich mein finanzieller Mehrbedarf ermitteln?</vt:lpstr>
      <vt:lpstr>Wie lässt sich mein finanzieller Mehrbedarf ermitteln?</vt:lpstr>
      <vt:lpstr>Ausblick &amp; Zeitschiene</vt:lpstr>
      <vt:lpstr>PowerPoint-Präsentation</vt:lpstr>
      <vt:lpstr>PowerPoint-Präsentation</vt:lpstr>
      <vt:lpstr>Kontakt</vt:lpstr>
    </vt:vector>
  </TitlesOfParts>
  <Company>..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Wittgrefe, Claus (Wirtschaft, Arbeit und Haefen)</dc:creator>
  <cp:lastModifiedBy>Belzer, Ingrun (Wirtschaft, Arbeit und Europa)</cp:lastModifiedBy>
  <cp:revision>98</cp:revision>
  <cp:lastPrinted>2023-03-23T11:56:58Z</cp:lastPrinted>
  <dcterms:created xsi:type="dcterms:W3CDTF">2022-04-22T07:41:03Z</dcterms:created>
  <dcterms:modified xsi:type="dcterms:W3CDTF">2023-09-26T07:30:17Z</dcterms:modified>
</cp:coreProperties>
</file>