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13" r:id="rId3"/>
    <p:sldId id="300" r:id="rId4"/>
    <p:sldId id="302" r:id="rId5"/>
    <p:sldId id="305" r:id="rId6"/>
    <p:sldId id="309" r:id="rId7"/>
    <p:sldId id="307" r:id="rId8"/>
    <p:sldId id="308" r:id="rId9"/>
    <p:sldId id="310" r:id="rId10"/>
    <p:sldId id="311" r:id="rId11"/>
    <p:sldId id="312" r:id="rId12"/>
    <p:sldId id="304" r:id="rId13"/>
    <p:sldId id="301" r:id="rId14"/>
    <p:sldId id="258" r:id="rId15"/>
    <p:sldId id="303" r:id="rId16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302" autoAdjust="0"/>
  </p:normalViewPr>
  <p:slideViewPr>
    <p:cSldViewPr snapToGrid="0">
      <p:cViewPr varScale="1">
        <p:scale>
          <a:sx n="109" d="100"/>
          <a:sy n="109" d="100"/>
        </p:scale>
        <p:origin x="55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0B937-0D52-4C1F-82BB-BDE10F3D871D}" type="datetimeFigureOut">
              <a:rPr lang="de-DE" smtClean="0"/>
              <a:t>26.09.2023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25FA2-F842-47CB-A563-CF25E1DAE8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6101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trike="noStrike" baseline="0" dirty="0" smtClean="0"/>
              <a:t>Danke für Interesse, noch keine Rückfragen Ihrerseits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trike="noStrike" baseline="0" dirty="0" smtClean="0"/>
              <a:t>Ingrun Belzer + Ronny </a:t>
            </a:r>
            <a:r>
              <a:rPr lang="de-DE" strike="noStrike" baseline="0" dirty="0" err="1" smtClean="0"/>
              <a:t>Millow</a:t>
            </a:r>
            <a:r>
              <a:rPr lang="de-DE" strike="noStrike" baseline="0" dirty="0" smtClean="0"/>
              <a:t> (Ref. 43/ ehemals Referat 23) -&gt; Ansprechpersonen + Bearbeitenden</a:t>
            </a:r>
            <a:endParaRPr lang="de-DE" strike="no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5FA2-F842-47CB-A563-CF25E1DAE89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4897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000" dirty="0" smtClean="0"/>
              <a:t>- </a:t>
            </a:r>
            <a:r>
              <a:rPr lang="de-DE" sz="1200" dirty="0" smtClean="0"/>
              <a:t>ca. 3 Mrd. €</a:t>
            </a:r>
            <a:endParaRPr lang="de-DE" sz="1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5FA2-F842-47CB-A563-CF25E1DAE89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1080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5FA2-F842-47CB-A563-CF25E1DAE897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2506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ESF-gefördert umfasst</a:t>
            </a:r>
            <a:r>
              <a:rPr lang="de-DE" baseline="0" dirty="0" smtClean="0"/>
              <a:t> ebenfalls reine Landesmittelprojekte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5FA2-F842-47CB-A563-CF25E1DAE897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109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000" dirty="0" smtClean="0"/>
              <a:t>- </a:t>
            </a:r>
            <a:r>
              <a:rPr lang="de-DE" sz="1200" dirty="0" smtClean="0"/>
              <a:t>ca. 3 Mrd. €</a:t>
            </a:r>
            <a:endParaRPr lang="de-DE" sz="1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5FA2-F842-47CB-A563-CF25E1DAE897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3304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_h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14A5CDD6-6806-42F9-B66E-2FD6C1745A34}"/>
              </a:ext>
            </a:extLst>
          </p:cNvPr>
          <p:cNvSpPr/>
          <p:nvPr userDrawn="1"/>
        </p:nvSpPr>
        <p:spPr>
          <a:xfrm>
            <a:off x="0" y="2186115"/>
            <a:ext cx="12192000" cy="4671885"/>
          </a:xfrm>
          <a:prstGeom prst="rect">
            <a:avLst/>
          </a:prstGeom>
          <a:solidFill>
            <a:srgbClr val="62C4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5E72749D-6CE4-436E-8932-186C9CC6038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35679" y="2190750"/>
            <a:ext cx="7522846" cy="2240090"/>
          </a:xfrm>
        </p:spPr>
        <p:txBody>
          <a:bodyPr anchor="b"/>
          <a:lstStyle>
            <a:lvl1pPr algn="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Vortragstitel</a:t>
            </a:r>
            <a:br>
              <a:rPr lang="de-DE" dirty="0"/>
            </a:br>
            <a:r>
              <a:rPr lang="de-DE" dirty="0"/>
              <a:t>zweizeilig</a:t>
            </a:r>
          </a:p>
        </p:txBody>
      </p:sp>
      <p:sp>
        <p:nvSpPr>
          <p:cNvPr id="9" name="Untertitel 2">
            <a:extLst>
              <a:ext uri="{FF2B5EF4-FFF2-40B4-BE49-F238E27FC236}">
                <a16:creationId xmlns:a16="http://schemas.microsoft.com/office/drawing/2014/main" id="{A70BCA81-BFCE-49E4-865D-037304D3CDB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35679" y="4695277"/>
            <a:ext cx="7522846" cy="886373"/>
          </a:xfrm>
        </p:spPr>
        <p:txBody>
          <a:bodyPr/>
          <a:lstStyle>
            <a:lvl1pPr marL="0" indent="0" algn="r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2E9796B4-7A3E-442E-9986-B65F9E8888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582" y="207600"/>
            <a:ext cx="1509486" cy="311982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06EB18DC-310B-4F88-9B59-25328DC78BD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66" y="328507"/>
            <a:ext cx="2733947" cy="2952663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07400766-C63B-47C6-9FEE-B5CC9A970C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9808"/>
            <a:ext cx="12192000" cy="1032256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4746" y="2799"/>
            <a:ext cx="1906024" cy="680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907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_nur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1B3739A9-3035-4BEE-9824-B01A2E2745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89546"/>
            <a:ext cx="12192000" cy="1168507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D9A3E919-D1B0-44E1-B938-DB106FA947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65886"/>
            <a:ext cx="10515600" cy="911074"/>
          </a:xfrm>
        </p:spPr>
        <p:txBody>
          <a:bodyPr/>
          <a:lstStyle>
            <a:lvl1pPr>
              <a:defRPr b="0">
                <a:solidFill>
                  <a:srgbClr val="62C4EB"/>
                </a:solidFill>
              </a:defRPr>
            </a:lvl1pPr>
          </a:lstStyle>
          <a:p>
            <a:r>
              <a:rPr lang="de-DE" dirty="0"/>
              <a:t>Folientitel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75F2C9DF-3367-4275-A449-A64FD7DBAFF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73250"/>
            <a:ext cx="10515600" cy="3851630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rgbClr val="0D4592"/>
                </a:solidFill>
              </a:defRPr>
            </a:lvl1pPr>
            <a:lvl2pPr>
              <a:defRPr>
                <a:solidFill>
                  <a:srgbClr val="0D4592"/>
                </a:solidFill>
              </a:defRPr>
            </a:lvl2pPr>
            <a:lvl3pPr>
              <a:defRPr>
                <a:solidFill>
                  <a:srgbClr val="0D4592"/>
                </a:solidFill>
              </a:defRPr>
            </a:lvl3pPr>
            <a:lvl4pPr>
              <a:defRPr>
                <a:solidFill>
                  <a:srgbClr val="0D4592"/>
                </a:solidFill>
              </a:defRPr>
            </a:lvl4pPr>
            <a:lvl5pPr>
              <a:defRPr>
                <a:solidFill>
                  <a:srgbClr val="0D4592"/>
                </a:solidFill>
              </a:defRPr>
            </a:lvl5pPr>
          </a:lstStyle>
          <a:p>
            <a:pPr lvl="0"/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8485C9E-A75D-4715-8E48-DD1BF4AD86EE}"/>
              </a:ext>
            </a:extLst>
          </p:cNvPr>
          <p:cNvSpPr txBox="1"/>
          <p:nvPr userDrawn="1"/>
        </p:nvSpPr>
        <p:spPr>
          <a:xfrm>
            <a:off x="161925" y="6528181"/>
            <a:ext cx="2476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0D4592"/>
                </a:solidFill>
              </a:rPr>
              <a:t>www.esfplus.bremen.de</a:t>
            </a: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4AA184E6-5EBD-4EA3-99C6-76BCEC2FC3BE}"/>
              </a:ext>
            </a:extLst>
          </p:cNvPr>
          <p:cNvGrpSpPr/>
          <p:nvPr userDrawn="1"/>
        </p:nvGrpSpPr>
        <p:grpSpPr>
          <a:xfrm>
            <a:off x="0" y="1621519"/>
            <a:ext cx="11353800" cy="79349"/>
            <a:chOff x="0" y="1371600"/>
            <a:chExt cx="7953375" cy="57837"/>
          </a:xfrm>
        </p:grpSpPr>
        <p:cxnSp>
          <p:nvCxnSpPr>
            <p:cNvPr id="13" name="Gerader Verbinder 12">
              <a:extLst>
                <a:ext uri="{FF2B5EF4-FFF2-40B4-BE49-F238E27FC236}">
                  <a16:creationId xmlns:a16="http://schemas.microsoft.com/office/drawing/2014/main" id="{FFAB8E04-A605-4FC0-8BF0-39624ECE0942}"/>
                </a:ext>
              </a:extLst>
            </p:cNvPr>
            <p:cNvCxnSpPr/>
            <p:nvPr userDrawn="1"/>
          </p:nvCxnSpPr>
          <p:spPr>
            <a:xfrm>
              <a:off x="0" y="1371600"/>
              <a:ext cx="7753350" cy="0"/>
            </a:xfrm>
            <a:prstGeom prst="line">
              <a:avLst/>
            </a:prstGeom>
            <a:ln w="38100">
              <a:solidFill>
                <a:srgbClr val="0D45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>
              <a:extLst>
                <a:ext uri="{FF2B5EF4-FFF2-40B4-BE49-F238E27FC236}">
                  <a16:creationId xmlns:a16="http://schemas.microsoft.com/office/drawing/2014/main" id="{17C959BC-B39B-4FD9-9F36-AAC1D612E48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1429437"/>
              <a:ext cx="7953375" cy="0"/>
            </a:xfrm>
            <a:prstGeom prst="line">
              <a:avLst/>
            </a:prstGeom>
            <a:ln w="38100">
              <a:solidFill>
                <a:srgbClr val="0D45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2720ED2B-ACCA-4068-B98D-A17126A4A97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582" y="207600"/>
            <a:ext cx="1509486" cy="311982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3FA0315C-9257-4CD6-B0B5-F89573D79EE9}"/>
              </a:ext>
            </a:extLst>
          </p:cNvPr>
          <p:cNvSpPr txBox="1"/>
          <p:nvPr userDrawn="1"/>
        </p:nvSpPr>
        <p:spPr>
          <a:xfrm>
            <a:off x="11356848" y="6537325"/>
            <a:ext cx="649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139780C-3DA5-4EE5-8633-31952FEC44B5}" type="slidenum">
              <a:rPr lang="de-DE" sz="1400" kern="1200" smtClean="0">
                <a:solidFill>
                  <a:srgbClr val="0D4592"/>
                </a:solidFill>
                <a:latin typeface="+mn-lt"/>
                <a:ea typeface="+mn-ea"/>
                <a:cs typeface="+mn-cs"/>
              </a:rPr>
              <a:pPr algn="r"/>
              <a:t>‹Nr.›</a:t>
            </a:fld>
            <a:endParaRPr lang="de-DE" sz="1400" kern="1200" dirty="0">
              <a:solidFill>
                <a:srgbClr val="0D459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4749" y="2789"/>
            <a:ext cx="1927653" cy="688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43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_Bild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1B3739A9-3035-4BEE-9824-B01A2E2745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89546"/>
            <a:ext cx="12192000" cy="1168507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D9A3E919-D1B0-44E1-B938-DB106FA947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65886"/>
            <a:ext cx="10515600" cy="911074"/>
          </a:xfrm>
        </p:spPr>
        <p:txBody>
          <a:bodyPr/>
          <a:lstStyle>
            <a:lvl1pPr>
              <a:defRPr b="0">
                <a:solidFill>
                  <a:srgbClr val="62C4EB"/>
                </a:solidFill>
              </a:defRPr>
            </a:lvl1pPr>
          </a:lstStyle>
          <a:p>
            <a:r>
              <a:rPr lang="de-DE" dirty="0"/>
              <a:t>Folientitel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75F2C9DF-3367-4275-A449-A64FD7DBAFF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73250"/>
            <a:ext cx="5257800" cy="3851630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rgbClr val="0D4592"/>
                </a:solidFill>
              </a:defRPr>
            </a:lvl1pPr>
            <a:lvl2pPr>
              <a:defRPr>
                <a:solidFill>
                  <a:srgbClr val="0D4592"/>
                </a:solidFill>
              </a:defRPr>
            </a:lvl2pPr>
            <a:lvl3pPr>
              <a:defRPr>
                <a:solidFill>
                  <a:srgbClr val="0D4592"/>
                </a:solidFill>
              </a:defRPr>
            </a:lvl3pPr>
            <a:lvl4pPr>
              <a:defRPr>
                <a:solidFill>
                  <a:srgbClr val="0D4592"/>
                </a:solidFill>
              </a:defRPr>
            </a:lvl4pPr>
            <a:lvl5pPr>
              <a:defRPr>
                <a:solidFill>
                  <a:srgbClr val="0D4592"/>
                </a:solidFill>
              </a:defRPr>
            </a:lvl5pPr>
          </a:lstStyle>
          <a:p>
            <a:pPr lvl="0"/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8485C9E-A75D-4715-8E48-DD1BF4AD86EE}"/>
              </a:ext>
            </a:extLst>
          </p:cNvPr>
          <p:cNvSpPr txBox="1"/>
          <p:nvPr userDrawn="1"/>
        </p:nvSpPr>
        <p:spPr>
          <a:xfrm>
            <a:off x="161925" y="6537325"/>
            <a:ext cx="2476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0D4592"/>
                </a:solidFill>
              </a:rPr>
              <a:t>www.esfplus.bremen.de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A2E1782-5C40-4562-85DC-3B67731477DB}"/>
              </a:ext>
            </a:extLst>
          </p:cNvPr>
          <p:cNvGrpSpPr/>
          <p:nvPr userDrawn="1"/>
        </p:nvGrpSpPr>
        <p:grpSpPr>
          <a:xfrm>
            <a:off x="7941582" y="185631"/>
            <a:ext cx="4085388" cy="355919"/>
            <a:chOff x="7941582" y="185631"/>
            <a:chExt cx="4085388" cy="355919"/>
          </a:xfrm>
        </p:grpSpPr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8D553BF7-9F08-494C-B02C-D7345DE507A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8206" y="185631"/>
              <a:ext cx="2268764" cy="355919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2720ED2B-ACCA-4068-B98D-A17126A4A9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1582" y="207600"/>
              <a:ext cx="1509486" cy="311982"/>
            </a:xfrm>
            <a:prstGeom prst="rect">
              <a:avLst/>
            </a:prstGeom>
          </p:spPr>
        </p:pic>
      </p:grpSp>
      <p:sp>
        <p:nvSpPr>
          <p:cNvPr id="18" name="Bildplatzhalter 10">
            <a:extLst>
              <a:ext uri="{FF2B5EF4-FFF2-40B4-BE49-F238E27FC236}">
                <a16:creationId xmlns:a16="http://schemas.microsoft.com/office/drawing/2014/main" id="{D0696EFE-DA09-4DEF-9F4A-6E348A59DFC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119664" y="1873250"/>
            <a:ext cx="5234136" cy="3862726"/>
          </a:xfrm>
          <a:solidFill>
            <a:schemeClr val="bg1"/>
          </a:solidFill>
        </p:spPr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de-DE" dirty="0"/>
              <a:t>Icon klicken Bild hinzuzufügen</a:t>
            </a:r>
          </a:p>
        </p:txBody>
      </p: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9DA57FAF-FADF-4F91-88C9-0E80B21C33EF}"/>
              </a:ext>
            </a:extLst>
          </p:cNvPr>
          <p:cNvGrpSpPr/>
          <p:nvPr userDrawn="1"/>
        </p:nvGrpSpPr>
        <p:grpSpPr>
          <a:xfrm>
            <a:off x="0" y="1621519"/>
            <a:ext cx="11353800" cy="79349"/>
            <a:chOff x="0" y="1371600"/>
            <a:chExt cx="7953375" cy="57837"/>
          </a:xfrm>
        </p:grpSpPr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02E3FF52-1078-486A-8374-73114D3E0154}"/>
                </a:ext>
              </a:extLst>
            </p:cNvPr>
            <p:cNvCxnSpPr/>
            <p:nvPr userDrawn="1"/>
          </p:nvCxnSpPr>
          <p:spPr>
            <a:xfrm>
              <a:off x="0" y="1371600"/>
              <a:ext cx="7753350" cy="0"/>
            </a:xfrm>
            <a:prstGeom prst="line">
              <a:avLst/>
            </a:prstGeom>
            <a:ln w="38100">
              <a:solidFill>
                <a:srgbClr val="0D45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98D3BE35-DE2C-4A3E-AFAC-C3771637D6D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1429437"/>
              <a:ext cx="7953375" cy="0"/>
            </a:xfrm>
            <a:prstGeom prst="line">
              <a:avLst/>
            </a:prstGeom>
            <a:ln w="38100">
              <a:solidFill>
                <a:srgbClr val="0D45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feld 13">
            <a:extLst>
              <a:ext uri="{FF2B5EF4-FFF2-40B4-BE49-F238E27FC236}">
                <a16:creationId xmlns:a16="http://schemas.microsoft.com/office/drawing/2014/main" id="{7D487692-E794-4347-AF12-52C5C7DDEB79}"/>
              </a:ext>
            </a:extLst>
          </p:cNvPr>
          <p:cNvSpPr txBox="1"/>
          <p:nvPr userDrawn="1"/>
        </p:nvSpPr>
        <p:spPr>
          <a:xfrm>
            <a:off x="11356848" y="6537325"/>
            <a:ext cx="649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139780C-3DA5-4EE5-8633-31952FEC44B5}" type="slidenum">
              <a:rPr lang="de-DE" sz="1400" kern="1200" smtClean="0">
                <a:solidFill>
                  <a:srgbClr val="0D4592"/>
                </a:solidFill>
                <a:latin typeface="+mn-lt"/>
                <a:ea typeface="+mn-ea"/>
                <a:cs typeface="+mn-cs"/>
              </a:rPr>
              <a:pPr algn="r"/>
              <a:t>‹Nr.›</a:t>
            </a:fld>
            <a:endParaRPr lang="de-DE" sz="1400" kern="1200" dirty="0">
              <a:solidFill>
                <a:srgbClr val="0D459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055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_Bild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1B3739A9-3035-4BEE-9824-B01A2E2745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89546"/>
            <a:ext cx="12192000" cy="1168507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D9A3E919-D1B0-44E1-B938-DB106FA947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65886"/>
            <a:ext cx="10515600" cy="911074"/>
          </a:xfrm>
        </p:spPr>
        <p:txBody>
          <a:bodyPr/>
          <a:lstStyle>
            <a:lvl1pPr>
              <a:defRPr b="0">
                <a:solidFill>
                  <a:srgbClr val="62C4EB"/>
                </a:solidFill>
              </a:defRPr>
            </a:lvl1pPr>
          </a:lstStyle>
          <a:p>
            <a:r>
              <a:rPr lang="de-DE" dirty="0"/>
              <a:t>Folientitel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75F2C9DF-3367-4275-A449-A64FD7DBAFF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0" y="1873250"/>
            <a:ext cx="5257800" cy="3851630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rgbClr val="0D4592"/>
                </a:solidFill>
              </a:defRPr>
            </a:lvl1pPr>
            <a:lvl2pPr>
              <a:defRPr>
                <a:solidFill>
                  <a:srgbClr val="0D4592"/>
                </a:solidFill>
              </a:defRPr>
            </a:lvl2pPr>
            <a:lvl3pPr>
              <a:defRPr>
                <a:solidFill>
                  <a:srgbClr val="0D4592"/>
                </a:solidFill>
              </a:defRPr>
            </a:lvl3pPr>
            <a:lvl4pPr>
              <a:defRPr>
                <a:solidFill>
                  <a:srgbClr val="0D4592"/>
                </a:solidFill>
              </a:defRPr>
            </a:lvl4pPr>
            <a:lvl5pPr>
              <a:defRPr>
                <a:solidFill>
                  <a:srgbClr val="0D4592"/>
                </a:solidFill>
              </a:defRPr>
            </a:lvl5pPr>
          </a:lstStyle>
          <a:p>
            <a:pPr lvl="0"/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8485C9E-A75D-4715-8E48-DD1BF4AD86EE}"/>
              </a:ext>
            </a:extLst>
          </p:cNvPr>
          <p:cNvSpPr txBox="1"/>
          <p:nvPr userDrawn="1"/>
        </p:nvSpPr>
        <p:spPr>
          <a:xfrm>
            <a:off x="161925" y="6537325"/>
            <a:ext cx="2476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0D4592"/>
                </a:solidFill>
              </a:rPr>
              <a:t>www.esfplus.bremen.de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A2E1782-5C40-4562-85DC-3B67731477DB}"/>
              </a:ext>
            </a:extLst>
          </p:cNvPr>
          <p:cNvGrpSpPr/>
          <p:nvPr userDrawn="1"/>
        </p:nvGrpSpPr>
        <p:grpSpPr>
          <a:xfrm>
            <a:off x="7941582" y="185631"/>
            <a:ext cx="4085388" cy="355919"/>
            <a:chOff x="7941582" y="185631"/>
            <a:chExt cx="4085388" cy="355919"/>
          </a:xfrm>
        </p:grpSpPr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8D553BF7-9F08-494C-B02C-D7345DE507A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8206" y="185631"/>
              <a:ext cx="2268764" cy="355919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2720ED2B-ACCA-4068-B98D-A17126A4A9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1582" y="207600"/>
              <a:ext cx="1509486" cy="311982"/>
            </a:xfrm>
            <a:prstGeom prst="rect">
              <a:avLst/>
            </a:prstGeom>
          </p:spPr>
        </p:pic>
      </p:grpSp>
      <p:sp>
        <p:nvSpPr>
          <p:cNvPr id="18" name="Bildplatzhalter 10">
            <a:extLst>
              <a:ext uri="{FF2B5EF4-FFF2-40B4-BE49-F238E27FC236}">
                <a16:creationId xmlns:a16="http://schemas.microsoft.com/office/drawing/2014/main" id="{D0696EFE-DA09-4DEF-9F4A-6E348A59DFC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5286" y="1873250"/>
            <a:ext cx="5234136" cy="3862726"/>
          </a:xfrm>
          <a:solidFill>
            <a:schemeClr val="bg1"/>
          </a:solidFill>
        </p:spPr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de-DE" dirty="0"/>
              <a:t>Icon klicken Bild hinzuzufügen</a:t>
            </a:r>
          </a:p>
        </p:txBody>
      </p: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43D2581F-03E9-47E3-A797-F56C4E29D455}"/>
              </a:ext>
            </a:extLst>
          </p:cNvPr>
          <p:cNvGrpSpPr/>
          <p:nvPr userDrawn="1"/>
        </p:nvGrpSpPr>
        <p:grpSpPr>
          <a:xfrm>
            <a:off x="0" y="1621519"/>
            <a:ext cx="11353800" cy="79349"/>
            <a:chOff x="0" y="1371600"/>
            <a:chExt cx="7953375" cy="57837"/>
          </a:xfrm>
        </p:grpSpPr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9E8A8693-552E-4EC9-B546-92306E4D4033}"/>
                </a:ext>
              </a:extLst>
            </p:cNvPr>
            <p:cNvCxnSpPr/>
            <p:nvPr userDrawn="1"/>
          </p:nvCxnSpPr>
          <p:spPr>
            <a:xfrm>
              <a:off x="0" y="1371600"/>
              <a:ext cx="7753350" cy="0"/>
            </a:xfrm>
            <a:prstGeom prst="line">
              <a:avLst/>
            </a:prstGeom>
            <a:ln w="38100">
              <a:solidFill>
                <a:srgbClr val="0D45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02CA0756-63CD-4D32-BEBD-20CFFD61987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1429437"/>
              <a:ext cx="7953375" cy="0"/>
            </a:xfrm>
            <a:prstGeom prst="line">
              <a:avLst/>
            </a:prstGeom>
            <a:ln w="38100">
              <a:solidFill>
                <a:srgbClr val="0D45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feld 13">
            <a:extLst>
              <a:ext uri="{FF2B5EF4-FFF2-40B4-BE49-F238E27FC236}">
                <a16:creationId xmlns:a16="http://schemas.microsoft.com/office/drawing/2014/main" id="{38E71B2A-7418-43D4-B6E3-570789F7726A}"/>
              </a:ext>
            </a:extLst>
          </p:cNvPr>
          <p:cNvSpPr txBox="1"/>
          <p:nvPr userDrawn="1"/>
        </p:nvSpPr>
        <p:spPr>
          <a:xfrm>
            <a:off x="11356848" y="6537325"/>
            <a:ext cx="649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139780C-3DA5-4EE5-8633-31952FEC44B5}" type="slidenum">
              <a:rPr lang="de-DE" sz="1400" kern="1200" smtClean="0">
                <a:solidFill>
                  <a:srgbClr val="0D4592"/>
                </a:solidFill>
                <a:latin typeface="+mn-lt"/>
                <a:ea typeface="+mn-ea"/>
                <a:cs typeface="+mn-cs"/>
              </a:rPr>
              <a:pPr algn="r"/>
              <a:t>‹Nr.›</a:t>
            </a:fld>
            <a:endParaRPr lang="de-DE" sz="1400" kern="1200" dirty="0">
              <a:solidFill>
                <a:srgbClr val="0D459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2151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1B3739A9-3035-4BEE-9824-B01A2E2745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89546"/>
            <a:ext cx="12192000" cy="1168507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D9A3E919-D1B0-44E1-B938-DB106FA947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65886"/>
            <a:ext cx="10515600" cy="911074"/>
          </a:xfrm>
        </p:spPr>
        <p:txBody>
          <a:bodyPr/>
          <a:lstStyle>
            <a:lvl1pPr>
              <a:defRPr b="0">
                <a:solidFill>
                  <a:srgbClr val="62C4EB"/>
                </a:solidFill>
              </a:defRPr>
            </a:lvl1pPr>
          </a:lstStyle>
          <a:p>
            <a:r>
              <a:rPr lang="de-DE" dirty="0"/>
              <a:t>Folientitel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8485C9E-A75D-4715-8E48-DD1BF4AD86EE}"/>
              </a:ext>
            </a:extLst>
          </p:cNvPr>
          <p:cNvSpPr txBox="1"/>
          <p:nvPr userDrawn="1"/>
        </p:nvSpPr>
        <p:spPr>
          <a:xfrm>
            <a:off x="161925" y="6537325"/>
            <a:ext cx="2476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0D4592"/>
                </a:solidFill>
              </a:rPr>
              <a:t>www.esfplus.bremen.de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A2E1782-5C40-4562-85DC-3B67731477DB}"/>
              </a:ext>
            </a:extLst>
          </p:cNvPr>
          <p:cNvGrpSpPr/>
          <p:nvPr userDrawn="1"/>
        </p:nvGrpSpPr>
        <p:grpSpPr>
          <a:xfrm>
            <a:off x="7941582" y="185631"/>
            <a:ext cx="4085388" cy="355919"/>
            <a:chOff x="7941582" y="185631"/>
            <a:chExt cx="4085388" cy="355919"/>
          </a:xfrm>
        </p:grpSpPr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8D553BF7-9F08-494C-B02C-D7345DE507A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8206" y="185631"/>
              <a:ext cx="2268764" cy="355919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2720ED2B-ACCA-4068-B98D-A17126A4A9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1582" y="207600"/>
              <a:ext cx="1509486" cy="311982"/>
            </a:xfrm>
            <a:prstGeom prst="rect">
              <a:avLst/>
            </a:prstGeom>
          </p:spPr>
        </p:pic>
      </p:grpSp>
      <p:sp>
        <p:nvSpPr>
          <p:cNvPr id="18" name="Bildplatzhalter 10">
            <a:extLst>
              <a:ext uri="{FF2B5EF4-FFF2-40B4-BE49-F238E27FC236}">
                <a16:creationId xmlns:a16="http://schemas.microsoft.com/office/drawing/2014/main" id="{D0696EFE-DA09-4DEF-9F4A-6E348A59DFC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5286" y="1873250"/>
            <a:ext cx="10428514" cy="3862726"/>
          </a:xfrm>
          <a:solidFill>
            <a:schemeClr val="bg1"/>
          </a:solidFill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 baseline="0">
                <a:latin typeface="+mn-lt"/>
              </a:defRPr>
            </a:lvl1pPr>
          </a:lstStyle>
          <a:p>
            <a:r>
              <a:rPr lang="de-DE" dirty="0"/>
              <a:t>Icon klicken Bild hinzuzufügen</a:t>
            </a:r>
          </a:p>
        </p:txBody>
      </p: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094E70EB-BAA2-4B3A-B959-9CB0887A6C6A}"/>
              </a:ext>
            </a:extLst>
          </p:cNvPr>
          <p:cNvGrpSpPr/>
          <p:nvPr userDrawn="1"/>
        </p:nvGrpSpPr>
        <p:grpSpPr>
          <a:xfrm>
            <a:off x="-18288" y="1621519"/>
            <a:ext cx="11353800" cy="79349"/>
            <a:chOff x="0" y="1371600"/>
            <a:chExt cx="7953375" cy="57837"/>
          </a:xfrm>
        </p:grpSpPr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2C29ADD8-09B4-455A-B768-117ACFB0C6F8}"/>
                </a:ext>
              </a:extLst>
            </p:cNvPr>
            <p:cNvCxnSpPr/>
            <p:nvPr userDrawn="1"/>
          </p:nvCxnSpPr>
          <p:spPr>
            <a:xfrm>
              <a:off x="0" y="1371600"/>
              <a:ext cx="7753350" cy="0"/>
            </a:xfrm>
            <a:prstGeom prst="line">
              <a:avLst/>
            </a:prstGeom>
            <a:ln w="38100">
              <a:solidFill>
                <a:srgbClr val="0D45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81BE08A6-4BCE-40DE-8CBA-B044E77A4B5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1429437"/>
              <a:ext cx="7953375" cy="0"/>
            </a:xfrm>
            <a:prstGeom prst="line">
              <a:avLst/>
            </a:prstGeom>
            <a:ln w="38100">
              <a:solidFill>
                <a:srgbClr val="0D45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feld 12">
            <a:extLst>
              <a:ext uri="{FF2B5EF4-FFF2-40B4-BE49-F238E27FC236}">
                <a16:creationId xmlns:a16="http://schemas.microsoft.com/office/drawing/2014/main" id="{9D7D554F-932A-447C-80F5-97F5FDED04EA}"/>
              </a:ext>
            </a:extLst>
          </p:cNvPr>
          <p:cNvSpPr txBox="1"/>
          <p:nvPr userDrawn="1"/>
        </p:nvSpPr>
        <p:spPr>
          <a:xfrm>
            <a:off x="11356848" y="6537325"/>
            <a:ext cx="649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139780C-3DA5-4EE5-8633-31952FEC44B5}" type="slidenum">
              <a:rPr lang="de-DE" sz="1400" kern="1200" smtClean="0">
                <a:solidFill>
                  <a:srgbClr val="0D4592"/>
                </a:solidFill>
                <a:latin typeface="+mn-lt"/>
                <a:ea typeface="+mn-ea"/>
                <a:cs typeface="+mn-cs"/>
              </a:rPr>
              <a:pPr algn="r"/>
              <a:t>‹Nr.›</a:t>
            </a:fld>
            <a:endParaRPr lang="de-DE" sz="1400" kern="1200" dirty="0">
              <a:solidFill>
                <a:srgbClr val="0D459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1937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CDBB0083-7CA5-4C31-9DB9-6F07278EF913}"/>
              </a:ext>
            </a:extLst>
          </p:cNvPr>
          <p:cNvSpPr/>
          <p:nvPr userDrawn="1"/>
        </p:nvSpPr>
        <p:spPr>
          <a:xfrm>
            <a:off x="0" y="2213834"/>
            <a:ext cx="12192000" cy="4671885"/>
          </a:xfrm>
          <a:prstGeom prst="rect">
            <a:avLst/>
          </a:prstGeom>
          <a:solidFill>
            <a:srgbClr val="62C4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75D074C-C95C-401B-9CF6-075755CF3D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582" y="207600"/>
            <a:ext cx="1509486" cy="311982"/>
          </a:xfrm>
          <a:prstGeom prst="rect">
            <a:avLst/>
          </a:prstGeom>
        </p:spPr>
      </p:pic>
      <p:sp>
        <p:nvSpPr>
          <p:cNvPr id="11" name="Sprechblase: rechteckig mit abgerundeten Ecken 10">
            <a:extLst>
              <a:ext uri="{FF2B5EF4-FFF2-40B4-BE49-F238E27FC236}">
                <a16:creationId xmlns:a16="http://schemas.microsoft.com/office/drawing/2014/main" id="{7F446B1A-C407-44CB-B830-DF233E39B70E}"/>
              </a:ext>
            </a:extLst>
          </p:cNvPr>
          <p:cNvSpPr/>
          <p:nvPr userDrawn="1"/>
        </p:nvSpPr>
        <p:spPr>
          <a:xfrm>
            <a:off x="3794760" y="1093249"/>
            <a:ext cx="6979841" cy="3886481"/>
          </a:xfrm>
          <a:prstGeom prst="wedgeRoundRectCallout">
            <a:avLst>
              <a:gd name="adj1" fmla="val -8562"/>
              <a:gd name="adj2" fmla="val 70826"/>
              <a:gd name="adj3" fmla="val 16667"/>
            </a:avLst>
          </a:prstGeom>
          <a:solidFill>
            <a:srgbClr val="0D4592"/>
          </a:solidFill>
          <a:ln>
            <a:solidFill>
              <a:srgbClr val="0D45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Aft>
                <a:spcPts val="2400"/>
              </a:spcAft>
            </a:pPr>
            <a:r>
              <a:rPr lang="de-DE" sz="2400" b="1" dirty="0"/>
              <a:t>KONTAKT ESF PLUS:</a:t>
            </a:r>
          </a:p>
          <a:p>
            <a:pPr algn="r">
              <a:spcAft>
                <a:spcPts val="0"/>
              </a:spcAft>
            </a:pPr>
            <a:r>
              <a:rPr lang="de-DE" sz="2000" b="0" i="0" u="none" strike="noStrike" kern="12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Die Senatorin für </a:t>
            </a:r>
            <a:r>
              <a:rPr lang="de-DE" sz="2000" b="0" i="0" u="none" strike="noStrike" kern="1200" baseline="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Arbeit, Soziales, Jugend und Integration</a:t>
            </a:r>
            <a:endParaRPr lang="de-DE" sz="2000" b="0" i="0" u="none" strike="noStrike" kern="1200" baseline="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  <a:p>
            <a:pPr algn="r"/>
            <a:r>
              <a:rPr lang="de-DE" sz="2000" b="0" i="0" u="none" strike="noStrike" kern="12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Abteilung Arbeit</a:t>
            </a:r>
          </a:p>
          <a:p>
            <a:pPr algn="r">
              <a:spcAft>
                <a:spcPts val="600"/>
              </a:spcAft>
            </a:pPr>
            <a:r>
              <a:rPr lang="de-DE" sz="2000" b="0" i="0" u="none" strike="noStrike" kern="1200" baseline="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Referat </a:t>
            </a:r>
            <a:r>
              <a:rPr lang="de-DE" sz="2000" b="0" i="0" u="none" strike="noStrike" kern="12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ESF-Verwaltungsbehörde</a:t>
            </a:r>
          </a:p>
          <a:p>
            <a:pPr algn="r">
              <a:spcAft>
                <a:spcPts val="2400"/>
              </a:spcAft>
            </a:pPr>
            <a:r>
              <a:rPr lang="de-DE" sz="2000" b="0" i="0" u="none" strike="noStrike" kern="1200" baseline="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Hutfilterstraße </a:t>
            </a:r>
            <a:r>
              <a:rPr lang="de-DE" sz="2000" b="0" i="0" u="none" strike="noStrike" kern="12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1-5, 28195 Bremen</a:t>
            </a:r>
          </a:p>
          <a:p>
            <a:pPr algn="r"/>
            <a:r>
              <a:rPr lang="de-DE" sz="2000" b="0" i="0" u="none" strike="noStrike" kern="1200" baseline="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feedback-esf@arbeit.bremen.de</a:t>
            </a:r>
            <a:endParaRPr lang="de-DE" sz="2000" b="0" i="0" u="none" strike="noStrike" kern="1200" baseline="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  <a:p>
            <a:pPr algn="r"/>
            <a:r>
              <a:rPr lang="de-DE" sz="2000" b="1" i="0" u="none" strike="noStrike" kern="12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www.esfplus.bremen.de</a:t>
            </a:r>
            <a:endParaRPr lang="de-DE" sz="2000" b="1" dirty="0"/>
          </a:p>
          <a:p>
            <a:pPr algn="ctr"/>
            <a:endParaRPr lang="de-DE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01C240B-2AA4-4B4E-AC55-F1CF8353EFB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67908"/>
            <a:ext cx="12192000" cy="1032256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454" y="11039"/>
            <a:ext cx="1944135" cy="69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82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5680597-D9AC-43A2-9031-3035ECBF0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07B612-7BA1-4D89-BAA8-32A2C50A9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CDDE28-8A96-4875-BEE6-09BE20D6F6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E6FD5-E930-4287-9B43-96A95A8FBEA3}" type="datetimeFigureOut">
              <a:rPr lang="de-DE" smtClean="0"/>
              <a:t>26.09.2023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F648E5-3134-46D4-BA9E-9590C1C057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5E6921-B333-429E-BFF7-CDCEF130A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51DF4-9DAE-4528-8443-FE3847FF23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817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63" r:id="rId5"/>
    <p:sldLayoutId id="214748365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feedback-esf@wae.bremen.d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tel:+49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grun.belzer@arbeit.bremen.d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esfplus.bremen.de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B7E67A-7BAC-4041-B7FD-4C301BE5E9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8010" y="2689522"/>
            <a:ext cx="10080515" cy="2240090"/>
          </a:xfrm>
        </p:spPr>
        <p:txBody>
          <a:bodyPr anchor="ctr">
            <a:noAutofit/>
          </a:bodyPr>
          <a:lstStyle/>
          <a:p>
            <a:r>
              <a:rPr lang="de-DE" sz="3600" dirty="0" smtClean="0">
                <a:solidFill>
                  <a:schemeClr val="tx1"/>
                </a:solidFill>
                <a:latin typeface="+mn-lt"/>
              </a:rPr>
              <a:t> </a:t>
            </a:r>
            <a:endParaRPr lang="de-DE" sz="3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F0580E9-E879-472A-9A74-74BD975B9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35679" y="5127538"/>
            <a:ext cx="7522846" cy="624869"/>
          </a:xfrm>
        </p:spPr>
        <p:txBody>
          <a:bodyPr/>
          <a:lstStyle/>
          <a:p>
            <a:r>
              <a:rPr lang="de-DE" dirty="0" smtClean="0"/>
              <a:t>Informationsveranstaltung am 26.09.2023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466452" y="3606173"/>
            <a:ext cx="10972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de-DE" sz="4000" b="1" dirty="0" smtClean="0"/>
              <a:t>Billigkeitsleistung nach § 53 LHO zur Übernahme von Energiemehrkosten im Jahr 2023</a:t>
            </a:r>
            <a:endParaRPr lang="de-DE" sz="4000" b="1" dirty="0"/>
          </a:p>
        </p:txBody>
      </p:sp>
    </p:spTree>
    <p:extLst>
      <p:ext uri="{BB962C8B-B14F-4D97-AF65-F5344CB8AC3E}">
        <p14:creationId xmlns:p14="http://schemas.microsoft.com/office/powerpoint/2010/main" val="394829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A7109B35-7D49-41E5-BE87-D918BD779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146" y="665886"/>
            <a:ext cx="11297796" cy="911074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Wie lässt sich mein finanzieller Mehrbedarf ermitteln?</a:t>
            </a:r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406388" y="1863763"/>
            <a:ext cx="10612316" cy="162678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54517" y="1890658"/>
            <a:ext cx="101160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b="1" u="sng" dirty="0" smtClean="0"/>
              <a:t>Aktuelle Energiekosten </a:t>
            </a:r>
            <a:r>
              <a:rPr lang="de-DE" sz="2000" b="1" dirty="0" smtClean="0"/>
              <a:t>= aktueller Arbeitspreis pro kWh * erstattungsfähiger Verbrauch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000" u="sng" dirty="0" smtClean="0"/>
              <a:t>Arbeitspreis pro kWh</a:t>
            </a:r>
            <a:r>
              <a:rPr lang="de-DE" sz="2000" dirty="0" smtClean="0"/>
              <a:t>: max. 12 ct (Gas) bzw. 9,5 ct (Fernwärme) bzw. 40 ct (Strom)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000" u="sng" dirty="0" smtClean="0"/>
              <a:t>erstattungsfähiger Verbrauch</a:t>
            </a:r>
            <a:r>
              <a:rPr lang="de-DE" sz="2000" dirty="0"/>
              <a:t> =</a:t>
            </a:r>
            <a:r>
              <a:rPr lang="de-DE" sz="2000" dirty="0" smtClean="0"/>
              <a:t> Jahresverbrauchsprognose 2022 * 0,8 (Einsparziel)</a:t>
            </a:r>
            <a:endParaRPr lang="de-DE" sz="2000" dirty="0"/>
          </a:p>
        </p:txBody>
      </p:sp>
      <p:sp>
        <p:nvSpPr>
          <p:cNvPr id="8" name="Abgerundetes Rechteck 7"/>
          <p:cNvSpPr/>
          <p:nvPr/>
        </p:nvSpPr>
        <p:spPr>
          <a:xfrm>
            <a:off x="406388" y="3777349"/>
            <a:ext cx="10612316" cy="128650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650167" y="3880425"/>
            <a:ext cx="101160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b="1" u="sng" dirty="0" smtClean="0"/>
              <a:t>historische Energiekosten </a:t>
            </a:r>
            <a:r>
              <a:rPr lang="de-DE" sz="2000" b="1" dirty="0" smtClean="0"/>
              <a:t>= historischer Arbeitspreis pro kWh * historischer Verbrauch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000" u="sng" dirty="0" smtClean="0"/>
              <a:t>historischer Verbrauch</a:t>
            </a:r>
            <a:r>
              <a:rPr lang="de-DE" sz="2000" dirty="0" smtClean="0"/>
              <a:t>: Jahresverbrauchsprognose 2022</a:t>
            </a:r>
            <a:endParaRPr lang="de-DE" sz="2000" dirty="0"/>
          </a:p>
        </p:txBody>
      </p:sp>
      <p:sp>
        <p:nvSpPr>
          <p:cNvPr id="10" name="Abgerundetes Rechteck 9"/>
          <p:cNvSpPr/>
          <p:nvPr/>
        </p:nvSpPr>
        <p:spPr>
          <a:xfrm>
            <a:off x="406388" y="5350654"/>
            <a:ext cx="10612316" cy="84688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650167" y="5456161"/>
            <a:ext cx="101160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b="1" u="sng" dirty="0" smtClean="0"/>
              <a:t>erstattungsfähiger Mehrbedarf </a:t>
            </a:r>
            <a:r>
              <a:rPr lang="de-DE" sz="2000" b="1" dirty="0" smtClean="0"/>
              <a:t>= aktuelle Energiekosten </a:t>
            </a:r>
            <a:r>
              <a:rPr lang="de-DE" sz="2000" b="1" dirty="0"/>
              <a:t>-</a:t>
            </a:r>
            <a:r>
              <a:rPr lang="de-DE" sz="2000" b="1" dirty="0" smtClean="0"/>
              <a:t> historische Energiekosten</a:t>
            </a:r>
          </a:p>
        </p:txBody>
      </p:sp>
    </p:spTree>
    <p:extLst>
      <p:ext uri="{BB962C8B-B14F-4D97-AF65-F5344CB8AC3E}">
        <p14:creationId xmlns:p14="http://schemas.microsoft.com/office/powerpoint/2010/main" val="386692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A7109B35-7D49-41E5-BE87-D918BD779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146" y="665886"/>
            <a:ext cx="11297796" cy="911074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Wie lässt sich mein finanzieller Mehrbedarf ermitteln?</a:t>
            </a:r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81F9B720-7282-4D64-B369-72BBCBE35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739" y="1951893"/>
            <a:ext cx="11177203" cy="40268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Symbol" panose="05050102010706020507" pitchFamily="18" charset="2"/>
              <a:buChar char="-"/>
            </a:pP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Berechnung des finanziellen Mehrbedarfs für jeden Energieträger einzeln (4.2.1 – 4.2.5)</a:t>
            </a:r>
          </a:p>
          <a:p>
            <a:pPr>
              <a:lnSpc>
                <a:spcPct val="120000"/>
              </a:lnSpc>
              <a:buFont typeface="Symbol" panose="05050102010706020507" pitchFamily="18" charset="2"/>
              <a:buChar char="-"/>
            </a:pP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Abschließende Aufsummierung (4.1)</a:t>
            </a:r>
          </a:p>
          <a:p>
            <a:pPr>
              <a:lnSpc>
                <a:spcPct val="120000"/>
              </a:lnSpc>
              <a:buFont typeface="Symbol" panose="05050102010706020507" pitchFamily="18" charset="2"/>
              <a:buChar char="-"/>
            </a:pP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Bereits erhaltene Kompensationszahlungen (3.1.2.) werden </a:t>
            </a:r>
            <a:r>
              <a:rPr lang="de-DE" sz="2000" b="1" u="sng" dirty="0" smtClean="0">
                <a:solidFill>
                  <a:schemeClr val="accent1">
                    <a:lumMod val="75000"/>
                  </a:schemeClr>
                </a:solidFill>
              </a:rPr>
              <a:t>nicht</a:t>
            </a: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 vom aufsummierten Gesamtbedarf abgezogen (4.1)</a:t>
            </a:r>
          </a:p>
        </p:txBody>
      </p:sp>
      <p:pic>
        <p:nvPicPr>
          <p:cNvPr id="1026" name="Picture 2" descr="Blitz-Symbol Vektor-Illustration 581913 Vektor Kunst bei Vecteezy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22860000"/>
            <a:ext cx="3600000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32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A7109B35-7D49-41E5-BE87-D918BD779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518" y="665886"/>
            <a:ext cx="10933424" cy="911074"/>
          </a:xfrm>
        </p:spPr>
        <p:txBody>
          <a:bodyPr>
            <a:normAutofit/>
          </a:bodyPr>
          <a:lstStyle/>
          <a:p>
            <a:r>
              <a:rPr lang="de-DE" dirty="0" smtClean="0"/>
              <a:t>Ausblick &amp; Zeitschiene</a:t>
            </a:r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81F9B720-7282-4D64-B369-72BBCBE35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615" y="1838081"/>
            <a:ext cx="10914185" cy="413189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26.09.2023: Informationsveranstaltung</a:t>
            </a:r>
          </a:p>
          <a:p>
            <a:pPr lvl="1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Rückfragen an: </a:t>
            </a:r>
            <a:r>
              <a:rPr lang="de-DE" sz="2000" u="sng" dirty="0">
                <a:hlinkClick r:id="rId2"/>
              </a:rPr>
              <a:t>feedback-esf@wae.bremen.de</a:t>
            </a:r>
            <a:r>
              <a:rPr lang="de-DE" sz="2000" dirty="0"/>
              <a:t> 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de-DE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30.11.2023: Ende der Antragsfrist</a:t>
            </a:r>
          </a:p>
          <a:p>
            <a:pPr lvl="1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000" dirty="0">
                <a:solidFill>
                  <a:schemeClr val="accent1">
                    <a:lumMod val="75000"/>
                  </a:schemeClr>
                </a:solidFill>
              </a:rPr>
              <a:t>Einreichung: postalisch oder per Mail (sofern eine </a:t>
            </a:r>
            <a:r>
              <a:rPr lang="de-DE" sz="2000" b="1" u="sng" dirty="0">
                <a:solidFill>
                  <a:schemeClr val="accent1">
                    <a:lumMod val="75000"/>
                  </a:schemeClr>
                </a:solidFill>
              </a:rPr>
              <a:t>qualifizierte, elektronische Signatur</a:t>
            </a:r>
            <a:r>
              <a:rPr lang="de-DE" sz="2000" dirty="0">
                <a:solidFill>
                  <a:schemeClr val="accent1">
                    <a:lumMod val="75000"/>
                  </a:schemeClr>
                </a:solidFill>
              </a:rPr>
              <a:t> zur Unterschrift genutzt wird</a:t>
            </a: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de-DE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Bis 15.12.2023: Bescheidung der Anträge (-&gt; danach Abforderung per E-Rechnung)</a:t>
            </a:r>
          </a:p>
          <a:p>
            <a:pPr lvl="1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000" dirty="0" err="1" smtClean="0">
                <a:solidFill>
                  <a:schemeClr val="accent1">
                    <a:lumMod val="75000"/>
                  </a:schemeClr>
                </a:solidFill>
              </a:rPr>
              <a:t>Windhundprinzip</a:t>
            </a: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 (Anträge werden in Reihenfolge des Eingang geprüft)</a:t>
            </a:r>
            <a:endParaRPr lang="de-DE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lnSpc>
                <a:spcPct val="150000"/>
              </a:lnSpc>
              <a:buFont typeface="Symbol" panose="05050102010706020507" pitchFamily="18" charset="2"/>
              <a:buChar char="-"/>
            </a:pPr>
            <a:endParaRPr lang="de-DE" sz="1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72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30869" y="3227264"/>
            <a:ext cx="4507523" cy="9314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6000" b="1" dirty="0" smtClean="0"/>
              <a:t>Noch Fragen?</a:t>
            </a:r>
            <a:endParaRPr lang="de-DE" sz="6000" b="1" dirty="0"/>
          </a:p>
        </p:txBody>
      </p:sp>
    </p:spTree>
    <p:extLst>
      <p:ext uri="{BB962C8B-B14F-4D97-AF65-F5344CB8AC3E}">
        <p14:creationId xmlns:p14="http://schemas.microsoft.com/office/powerpoint/2010/main" val="325876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490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95373" y="1828800"/>
            <a:ext cx="10612316" cy="41851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A7109B35-7D49-41E5-BE87-D918BD779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518" y="665886"/>
            <a:ext cx="10933424" cy="911074"/>
          </a:xfrm>
        </p:spPr>
        <p:txBody>
          <a:bodyPr>
            <a:normAutofit/>
          </a:bodyPr>
          <a:lstStyle/>
          <a:p>
            <a:r>
              <a:rPr lang="de-DE" dirty="0" smtClean="0"/>
              <a:t>Kontakt</a:t>
            </a:r>
            <a:endParaRPr lang="de-DE"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81F9B720-7282-4D64-B369-72BBCBE35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518" y="2250830"/>
            <a:ext cx="9395090" cy="3341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>
                <a:solidFill>
                  <a:schemeClr val="tx1"/>
                </a:solidFill>
              </a:rPr>
              <a:t>Ingrun </a:t>
            </a:r>
            <a:r>
              <a:rPr lang="de-DE" sz="2000" dirty="0" smtClean="0">
                <a:solidFill>
                  <a:schemeClr val="tx1"/>
                </a:solidFill>
              </a:rPr>
              <a:t>Belzer</a:t>
            </a:r>
            <a:br>
              <a:rPr lang="de-DE" sz="2000" dirty="0" smtClean="0">
                <a:solidFill>
                  <a:schemeClr val="tx1"/>
                </a:solidFill>
              </a:rPr>
            </a:br>
            <a:endParaRPr lang="de-DE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sz="2000" dirty="0" smtClean="0">
                <a:solidFill>
                  <a:schemeClr val="tx1"/>
                </a:solidFill>
              </a:rPr>
              <a:t>Die </a:t>
            </a:r>
            <a:r>
              <a:rPr lang="de-DE" sz="2000" dirty="0">
                <a:solidFill>
                  <a:schemeClr val="tx1"/>
                </a:solidFill>
              </a:rPr>
              <a:t>Senatorin für Arbeit, Soziales, Jugend und Integration</a:t>
            </a:r>
          </a:p>
          <a:p>
            <a:pPr marL="0" indent="0">
              <a:buNone/>
            </a:pPr>
            <a:r>
              <a:rPr lang="de-DE" sz="2000" dirty="0">
                <a:solidFill>
                  <a:schemeClr val="tx1"/>
                </a:solidFill>
              </a:rPr>
              <a:t>Referat – </a:t>
            </a:r>
            <a:r>
              <a:rPr lang="de-DE" sz="2000" dirty="0" smtClean="0">
                <a:solidFill>
                  <a:schemeClr val="tx1"/>
                </a:solidFill>
              </a:rPr>
              <a:t>43</a:t>
            </a:r>
            <a:endParaRPr lang="de-DE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sz="2000" dirty="0">
                <a:solidFill>
                  <a:schemeClr val="tx1"/>
                </a:solidFill>
              </a:rPr>
              <a:t>Verwaltungsbehörde des Europäischen Sozialfonds (ESF);</a:t>
            </a:r>
            <a:br>
              <a:rPr lang="de-DE" sz="2000" dirty="0">
                <a:solidFill>
                  <a:schemeClr val="tx1"/>
                </a:solidFill>
              </a:rPr>
            </a:br>
            <a:r>
              <a:rPr lang="de-DE" sz="2000" dirty="0">
                <a:solidFill>
                  <a:schemeClr val="tx1"/>
                </a:solidFill>
              </a:rPr>
              <a:t>Planung von Arbeitsmarktprogrammen</a:t>
            </a:r>
            <a:r>
              <a:rPr lang="de-DE" sz="2000" dirty="0" smtClean="0">
                <a:solidFill>
                  <a:schemeClr val="tx1"/>
                </a:solidFill>
              </a:rPr>
              <a:t>;</a:t>
            </a:r>
            <a:br>
              <a:rPr lang="de-DE" sz="2000" dirty="0" smtClean="0">
                <a:solidFill>
                  <a:schemeClr val="tx1"/>
                </a:solidFill>
              </a:rPr>
            </a:br>
            <a:endParaRPr lang="en-US" sz="2000" dirty="0" smtClean="0">
              <a:solidFill>
                <a:schemeClr val="tx1"/>
              </a:solidFill>
              <a:hlinkClick r:id="rId3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hlinkClick r:id="rId3"/>
              </a:rPr>
              <a:t>Tel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: +49</a:t>
            </a:r>
            <a:r>
              <a:rPr lang="en-US" sz="2000" dirty="0">
                <a:solidFill>
                  <a:schemeClr val="tx1"/>
                </a:solidFill>
              </a:rPr>
              <a:t> 421 361 - 16498</a:t>
            </a:r>
            <a:endParaRPr lang="de-DE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Email: </a:t>
            </a:r>
            <a:r>
              <a:rPr lang="en-US" sz="2000" u="sng" dirty="0" smtClean="0">
                <a:solidFill>
                  <a:schemeClr val="tx1"/>
                </a:solidFill>
                <a:hlinkClick r:id="rId4"/>
              </a:rPr>
              <a:t>ingrun.belzer@arbeit.bremen.de</a:t>
            </a:r>
            <a:endParaRPr lang="de-D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29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A7109B35-7D49-41E5-BE87-D918BD779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518" y="665886"/>
            <a:ext cx="10933424" cy="911074"/>
          </a:xfrm>
        </p:spPr>
        <p:txBody>
          <a:bodyPr>
            <a:normAutofit/>
          </a:bodyPr>
          <a:lstStyle/>
          <a:p>
            <a:r>
              <a:rPr lang="de-DE" dirty="0" smtClean="0"/>
              <a:t>Hintergrund</a:t>
            </a:r>
            <a:endParaRPr lang="de-DE"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81F9B720-7282-4D64-B369-72BBCBE35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561" y="1828800"/>
            <a:ext cx="11505337" cy="442762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70000"/>
              </a:lnSpc>
              <a:buFont typeface="Symbol" panose="05050102010706020507" pitchFamily="18" charset="2"/>
              <a:buChar char="-"/>
            </a:pPr>
            <a:r>
              <a:rPr lang="de-DE" sz="2100" dirty="0" smtClean="0">
                <a:solidFill>
                  <a:schemeClr val="accent1">
                    <a:lumMod val="75000"/>
                  </a:schemeClr>
                </a:solidFill>
              </a:rPr>
              <a:t>15.11.2022: Senatsbeschluss „Schutzschirm für die Zivilgesellschaftlichen Organisationen“</a:t>
            </a:r>
          </a:p>
          <a:p>
            <a:pPr>
              <a:lnSpc>
                <a:spcPct val="170000"/>
              </a:lnSpc>
              <a:buFont typeface="Symbol" panose="05050102010706020507" pitchFamily="18" charset="2"/>
              <a:buChar char="-"/>
            </a:pPr>
            <a:r>
              <a:rPr lang="de-DE" sz="2100" dirty="0">
                <a:solidFill>
                  <a:schemeClr val="accent1">
                    <a:lumMod val="75000"/>
                  </a:schemeClr>
                </a:solidFill>
              </a:rPr>
              <a:t>17.01.2023: Senatsbeschluss zum Nachtragshaushalt </a:t>
            </a:r>
            <a:r>
              <a:rPr lang="de-DE" sz="2100" dirty="0" smtClean="0">
                <a:solidFill>
                  <a:schemeClr val="accent1">
                    <a:lumMod val="75000"/>
                  </a:schemeClr>
                </a:solidFill>
              </a:rPr>
              <a:t>aufgrund </a:t>
            </a:r>
            <a:r>
              <a:rPr lang="de-DE" sz="2100" dirty="0">
                <a:solidFill>
                  <a:schemeClr val="accent1">
                    <a:lumMod val="75000"/>
                  </a:schemeClr>
                </a:solidFill>
              </a:rPr>
              <a:t>des Ukrainekonfliktes sowie der Klimakrise, </a:t>
            </a:r>
          </a:p>
          <a:p>
            <a:pPr lvl="1">
              <a:lnSpc>
                <a:spcPct val="170000"/>
              </a:lnSpc>
              <a:buFont typeface="Symbol" panose="05050102010706020507" pitchFamily="18" charset="2"/>
              <a:buChar char="-"/>
            </a:pPr>
            <a:r>
              <a:rPr lang="de-DE" sz="2100" dirty="0">
                <a:solidFill>
                  <a:schemeClr val="accent1">
                    <a:lumMod val="75000"/>
                  </a:schemeClr>
                </a:solidFill>
              </a:rPr>
              <a:t>Davon: Ca. 120 Mio. € zur Bewältigung der Energiekrise infolge des russischen Angriffskriegs in der Ukraine</a:t>
            </a:r>
          </a:p>
          <a:p>
            <a:pPr lvl="1">
              <a:lnSpc>
                <a:spcPct val="170000"/>
              </a:lnSpc>
              <a:buFont typeface="Symbol" panose="05050102010706020507" pitchFamily="18" charset="2"/>
              <a:buChar char="-"/>
            </a:pPr>
            <a:r>
              <a:rPr lang="de-DE" sz="2100" dirty="0">
                <a:solidFill>
                  <a:schemeClr val="accent1">
                    <a:lumMod val="75000"/>
                  </a:schemeClr>
                </a:solidFill>
              </a:rPr>
              <a:t>Dezentral durch Einzelressorts verwaltet (4 Mio. € für Arbeitsressort</a:t>
            </a:r>
            <a:r>
              <a:rPr lang="de-DE" sz="21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>
              <a:lnSpc>
                <a:spcPct val="170000"/>
              </a:lnSpc>
              <a:buFont typeface="Symbol" panose="05050102010706020507" pitchFamily="18" charset="2"/>
              <a:buChar char="-"/>
            </a:pPr>
            <a:r>
              <a:rPr lang="de-DE" sz="2100" dirty="0" smtClean="0">
                <a:solidFill>
                  <a:schemeClr val="accent1">
                    <a:lumMod val="75000"/>
                  </a:schemeClr>
                </a:solidFill>
              </a:rPr>
              <a:t>08.09.2023: Trägeraufruf von SASJI 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de-DE" sz="2100" dirty="0" smtClean="0">
                <a:solidFill>
                  <a:schemeClr val="accent1">
                    <a:lumMod val="75000"/>
                  </a:schemeClr>
                </a:solidFill>
              </a:rPr>
              <a:t>Ziel/ Zweck der Billigkeitsleistung (vgl. 1. FRL)</a:t>
            </a:r>
            <a:br>
              <a:rPr lang="de-DE" sz="2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sz="2100" dirty="0" smtClean="0">
                <a:solidFill>
                  <a:schemeClr val="accent1">
                    <a:lumMod val="75000"/>
                  </a:schemeClr>
                </a:solidFill>
              </a:rPr>
              <a:t>„[…] </a:t>
            </a:r>
            <a:r>
              <a:rPr lang="de-DE" sz="2100" b="1" u="sng" dirty="0" smtClean="0">
                <a:solidFill>
                  <a:schemeClr val="accent1">
                    <a:lumMod val="75000"/>
                  </a:schemeClr>
                </a:solidFill>
              </a:rPr>
              <a:t>Existenzbedrohungen</a:t>
            </a:r>
            <a:r>
              <a:rPr lang="de-DE" sz="21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2100" dirty="0">
                <a:solidFill>
                  <a:schemeClr val="accent1">
                    <a:lumMod val="75000"/>
                  </a:schemeClr>
                </a:solidFill>
              </a:rPr>
              <a:t>und </a:t>
            </a:r>
            <a:r>
              <a:rPr lang="de-DE" sz="2100" b="1" u="sng" dirty="0">
                <a:solidFill>
                  <a:schemeClr val="accent1">
                    <a:lumMod val="75000"/>
                  </a:schemeClr>
                </a:solidFill>
              </a:rPr>
              <a:t>massive Beeinträchtigungen der Leistungsfähigkeit </a:t>
            </a:r>
            <a:r>
              <a:rPr lang="de-DE" sz="2100" dirty="0">
                <a:solidFill>
                  <a:schemeClr val="accent1">
                    <a:lumMod val="75000"/>
                  </a:schemeClr>
                </a:solidFill>
              </a:rPr>
              <a:t>der Mittelempfangenden im öffentlichen Interesse </a:t>
            </a:r>
            <a:r>
              <a:rPr lang="de-DE" sz="2100" dirty="0" smtClean="0">
                <a:solidFill>
                  <a:schemeClr val="accent1">
                    <a:lumMod val="75000"/>
                  </a:schemeClr>
                </a:solidFill>
              </a:rPr>
              <a:t>abzuwenden.“</a:t>
            </a:r>
            <a:endParaRPr lang="de-DE" sz="21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lnSpc>
                <a:spcPct val="150000"/>
              </a:lnSpc>
              <a:buFont typeface="Symbol" panose="05050102010706020507" pitchFamily="18" charset="2"/>
              <a:buChar char="-"/>
            </a:pPr>
            <a:endParaRPr lang="de-DE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57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410739" y="2092570"/>
            <a:ext cx="10612316" cy="152106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A7109B35-7D49-41E5-BE87-D918BD779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518" y="665886"/>
            <a:ext cx="10933424" cy="911074"/>
          </a:xfrm>
        </p:spPr>
        <p:txBody>
          <a:bodyPr>
            <a:normAutofit/>
          </a:bodyPr>
          <a:lstStyle/>
          <a:p>
            <a:r>
              <a:rPr lang="de-DE" dirty="0" smtClean="0"/>
              <a:t>Wie beantrage ich die Billigkeitsleistung?</a:t>
            </a:r>
            <a:endParaRPr lang="de-DE"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81F9B720-7282-4D64-B369-72BBCBE35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231" y="2268415"/>
            <a:ext cx="10914185" cy="121333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de-DE" sz="2000" b="1" u="sng" dirty="0">
                <a:solidFill>
                  <a:schemeClr val="tx1"/>
                </a:solidFill>
              </a:rPr>
              <a:t>§ 53 </a:t>
            </a:r>
            <a:r>
              <a:rPr lang="de-DE" sz="2000" b="1" u="sng" dirty="0" smtClean="0">
                <a:solidFill>
                  <a:schemeClr val="tx1"/>
                </a:solidFill>
              </a:rPr>
              <a:t>LHO Billigkeitsleistungen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de-DE" sz="2000" dirty="0" smtClean="0">
                <a:solidFill>
                  <a:schemeClr val="tx1"/>
                </a:solidFill>
              </a:rPr>
              <a:t>„Leistungen </a:t>
            </a:r>
            <a:r>
              <a:rPr lang="de-DE" sz="2000" dirty="0">
                <a:solidFill>
                  <a:schemeClr val="tx1"/>
                </a:solidFill>
              </a:rPr>
              <a:t>aus Gründen der Billigkeit dürfen nur gewährt werden, wenn dafür Ausgabemittel besonders zur Verfügung gestellt sind</a:t>
            </a:r>
            <a:r>
              <a:rPr lang="de-DE" sz="2000" dirty="0" smtClean="0">
                <a:solidFill>
                  <a:schemeClr val="tx1"/>
                </a:solidFill>
              </a:rPr>
              <a:t>.“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81F9B720-7282-4D64-B369-72BBCBE35E64}"/>
              </a:ext>
            </a:extLst>
          </p:cNvPr>
          <p:cNvSpPr txBox="1">
            <a:spLocks/>
          </p:cNvSpPr>
          <p:nvPr/>
        </p:nvSpPr>
        <p:spPr>
          <a:xfrm>
            <a:off x="410739" y="3956538"/>
            <a:ext cx="11177203" cy="2242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D459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D459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D459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D459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D459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D.h. </a:t>
            </a:r>
            <a:r>
              <a:rPr lang="de-DE" sz="2000" dirty="0">
                <a:solidFill>
                  <a:schemeClr val="accent1">
                    <a:lumMod val="75000"/>
                  </a:schemeClr>
                </a:solidFill>
              </a:rPr>
              <a:t>Billigkeitsleistungen </a:t>
            </a: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≠ Zuwendungen, aber in diesem Fall wird ein analoges Verfahren angewendet (= Beantragung/ Bewilligung/ Auszahlung/ Verwendungsnachweis wie bekannt)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Siehe ebenfalls </a:t>
            </a:r>
            <a:r>
              <a:rPr lang="de-DE" sz="2000" b="1" u="sng" dirty="0" smtClean="0">
                <a:solidFill>
                  <a:schemeClr val="accent1">
                    <a:lumMod val="75000"/>
                  </a:schemeClr>
                </a:solidFill>
              </a:rPr>
              <a:t>Förderrichtlinie</a:t>
            </a: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 zur Unterstützung von Zuwendungsempfangenden bei Energiemehrkosten im Produktbereich 31 (Arbeit)</a:t>
            </a:r>
          </a:p>
        </p:txBody>
      </p:sp>
    </p:spTree>
    <p:extLst>
      <p:ext uri="{BB962C8B-B14F-4D97-AF65-F5344CB8AC3E}">
        <p14:creationId xmlns:p14="http://schemas.microsoft.com/office/powerpoint/2010/main" val="392988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600" y="-61546"/>
            <a:ext cx="8407400" cy="6858000"/>
          </a:xfrm>
          <a:prstGeom prst="rect">
            <a:avLst/>
          </a:prstGeom>
        </p:spPr>
      </p:pic>
      <p:sp>
        <p:nvSpPr>
          <p:cNvPr id="5" name="Pfeil nach rechts 4"/>
          <p:cNvSpPr/>
          <p:nvPr/>
        </p:nvSpPr>
        <p:spPr>
          <a:xfrm>
            <a:off x="5125916" y="105509"/>
            <a:ext cx="606669" cy="29893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3912577" y="2664069"/>
            <a:ext cx="1037492" cy="360485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3454888" y="4581626"/>
            <a:ext cx="8197300" cy="148985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81F9B720-7282-4D64-B369-72BBCBE35E64}"/>
              </a:ext>
            </a:extLst>
          </p:cNvPr>
          <p:cNvSpPr txBox="1">
            <a:spLocks/>
          </p:cNvSpPr>
          <p:nvPr/>
        </p:nvSpPr>
        <p:spPr>
          <a:xfrm>
            <a:off x="439615" y="1934333"/>
            <a:ext cx="3015273" cy="403333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www.esfplus.bremen.de</a:t>
            </a:r>
            <a:endParaRPr lang="de-DE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Förderperiode 2021 – 2027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Förderaufrufe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Einzelantragsverfahren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Gewährung einer Billigkeitsleistung</a:t>
            </a:r>
          </a:p>
        </p:txBody>
      </p:sp>
    </p:spTree>
    <p:extLst>
      <p:ext uri="{BB962C8B-B14F-4D97-AF65-F5344CB8AC3E}">
        <p14:creationId xmlns:p14="http://schemas.microsoft.com/office/powerpoint/2010/main" val="423155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A7109B35-7D49-41E5-BE87-D918BD779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518" y="665886"/>
            <a:ext cx="10933424" cy="911074"/>
          </a:xfrm>
        </p:spPr>
        <p:txBody>
          <a:bodyPr>
            <a:normAutofit/>
          </a:bodyPr>
          <a:lstStyle/>
          <a:p>
            <a:r>
              <a:rPr lang="de-DE" dirty="0" smtClean="0"/>
              <a:t>Wer kann die Billigkeitsleistung beantragen?</a:t>
            </a:r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81F9B720-7282-4D64-B369-72BBCBE35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739" y="1823456"/>
            <a:ext cx="11177203" cy="442796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Nac</a:t>
            </a:r>
            <a:r>
              <a:rPr lang="de-DE" sz="2000" dirty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 der </a:t>
            </a:r>
            <a:r>
              <a:rPr lang="de-DE" sz="2000" b="1" u="sng" dirty="0" smtClean="0">
                <a:solidFill>
                  <a:schemeClr val="accent1">
                    <a:lumMod val="75000"/>
                  </a:schemeClr>
                </a:solidFill>
              </a:rPr>
              <a:t>Förderrichtlinie des Arbeitsressorts</a:t>
            </a:r>
            <a:r>
              <a:rPr lang="de-DE" sz="2000" b="1" dirty="0" smtClean="0">
                <a:solidFill>
                  <a:schemeClr val="accent1">
                    <a:lumMod val="75000"/>
                  </a:schemeClr>
                </a:solidFill>
              </a:rPr>
              <a:t> antragsberechtigt </a:t>
            </a: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sind:</a:t>
            </a:r>
            <a:endParaRPr lang="de-DE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Alle Träger von ESF-geförderten Projekten, bei denen der Anstieg der Energiekosten zu einer Existenzbedrohung oder drohenden Leistungseinschränkungen geführt hatte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-"/>
            </a:pPr>
            <a:endParaRPr lang="de-DE" sz="3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Von der Antragsstellung </a:t>
            </a:r>
            <a:r>
              <a:rPr lang="de-DE" sz="2000" b="1" u="sng" dirty="0" smtClean="0">
                <a:solidFill>
                  <a:schemeClr val="accent1">
                    <a:lumMod val="75000"/>
                  </a:schemeClr>
                </a:solidFill>
              </a:rPr>
              <a:t>ausgeschlossen sind</a:t>
            </a: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Stellen der bremischen Kernverwaltung/ des nachgeordneten Bereichs/ Parteien</a:t>
            </a:r>
            <a:r>
              <a:rPr lang="de-DE" sz="2000" dirty="0">
                <a:solidFill>
                  <a:schemeClr val="accent1">
                    <a:lumMod val="75000"/>
                  </a:schemeClr>
                </a:solidFill>
              </a:rPr>
              <a:t>/ Wählergemeinschaften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Privatpersonen/ private Haushalte/ Private Unternehmen (z.B. LOS-/ </a:t>
            </a:r>
            <a:r>
              <a:rPr lang="de-DE" sz="2000" dirty="0" err="1" smtClean="0">
                <a:solidFill>
                  <a:schemeClr val="accent1">
                    <a:lumMod val="75000"/>
                  </a:schemeClr>
                </a:solidFill>
              </a:rPr>
              <a:t>CbA</a:t>
            </a: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-Träger)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Einrichtungen, die nicht im nennenswerten Umfang im Land Bremen tätig sind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Einrichtungen gegen die ein Insolvenzverfahren beantragt/ eröffnet wurde</a:t>
            </a:r>
          </a:p>
        </p:txBody>
      </p:sp>
      <p:pic>
        <p:nvPicPr>
          <p:cNvPr id="6" name="Picture 12" descr="Facebook, favorite, hand, like icon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825" y="2413360"/>
            <a:ext cx="815630" cy="815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Problem Svg Png Icon Free Download (#464441) - OnlineWebFonts.COM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7743" y="4758134"/>
            <a:ext cx="1010712" cy="899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18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410739" y="4853667"/>
            <a:ext cx="10612316" cy="122181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A7109B35-7D49-41E5-BE87-D918BD779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518" y="665886"/>
            <a:ext cx="10933424" cy="911074"/>
          </a:xfrm>
        </p:spPr>
        <p:txBody>
          <a:bodyPr>
            <a:normAutofit/>
          </a:bodyPr>
          <a:lstStyle/>
          <a:p>
            <a:r>
              <a:rPr lang="de-DE" dirty="0" smtClean="0"/>
              <a:t>Welche Kosten können übernommen werden?</a:t>
            </a:r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81F9B720-7282-4D64-B369-72BBCBE35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739" y="1770704"/>
            <a:ext cx="11177203" cy="28892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Ausgabensteigerungen für </a:t>
            </a:r>
            <a:r>
              <a:rPr lang="de-DE" sz="2000" b="1" dirty="0" smtClean="0">
                <a:solidFill>
                  <a:schemeClr val="accent1">
                    <a:lumMod val="75000"/>
                  </a:schemeClr>
                </a:solidFill>
              </a:rPr>
              <a:t>Energie</a:t>
            </a: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 (z.B. Strom, Gas, Öl, Pellets, Holz),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000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ie Ihnen im Rahmen eines ESF-/ BAP-geförderten </a:t>
            </a:r>
            <a:r>
              <a:rPr lang="de-DE" sz="2000" b="1" dirty="0" smtClean="0">
                <a:solidFill>
                  <a:schemeClr val="accent1">
                    <a:lumMod val="75000"/>
                  </a:schemeClr>
                </a:solidFill>
              </a:rPr>
              <a:t>Projektes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000" dirty="0">
                <a:solidFill>
                  <a:schemeClr val="accent1">
                    <a:lumMod val="75000"/>
                  </a:schemeClr>
                </a:solidFill>
              </a:rPr>
              <a:t>z</a:t>
            </a: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wischen dem </a:t>
            </a:r>
            <a:r>
              <a:rPr lang="de-DE" sz="2000" b="1" dirty="0" smtClean="0">
                <a:solidFill>
                  <a:schemeClr val="accent1">
                    <a:lumMod val="75000"/>
                  </a:schemeClr>
                </a:solidFill>
              </a:rPr>
              <a:t>01.01.2023 und 31.12.2023</a:t>
            </a: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 entstanden sind,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eine direkte Folge des </a:t>
            </a:r>
            <a:r>
              <a:rPr lang="de-DE" sz="2000" b="1" dirty="0" smtClean="0">
                <a:solidFill>
                  <a:schemeClr val="accent1">
                    <a:lumMod val="75000"/>
                  </a:schemeClr>
                </a:solidFill>
              </a:rPr>
              <a:t>russischen Angriffskrieges </a:t>
            </a: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sind und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000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icht bereits </a:t>
            </a:r>
            <a:r>
              <a:rPr lang="de-DE" sz="2000" b="1" dirty="0" smtClean="0">
                <a:solidFill>
                  <a:schemeClr val="accent1">
                    <a:lumMod val="75000"/>
                  </a:schemeClr>
                </a:solidFill>
              </a:rPr>
              <a:t>durch andere Hilfsprogramme</a:t>
            </a: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 kompensiert wurden</a:t>
            </a:r>
          </a:p>
          <a:p>
            <a:pPr marL="0" indent="0">
              <a:lnSpc>
                <a:spcPct val="150000"/>
              </a:lnSpc>
              <a:buNone/>
            </a:pPr>
            <a:endParaRPr lang="de-DE" sz="1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54518" y="4956743"/>
            <a:ext cx="101160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dirty="0"/>
              <a:t>Bitte beachten Sie auch unbedingt das </a:t>
            </a:r>
            <a:r>
              <a:rPr lang="de-DE" sz="2000" b="1" u="sng" dirty="0"/>
              <a:t>Einsparziel der Bundesregierung</a:t>
            </a:r>
            <a:r>
              <a:rPr lang="de-DE" sz="2000" dirty="0"/>
              <a:t> von 20% </a:t>
            </a:r>
            <a:r>
              <a:rPr lang="de-DE" sz="2000" dirty="0" smtClean="0"/>
              <a:t>zum </a:t>
            </a:r>
            <a:r>
              <a:rPr lang="de-DE" sz="2000" dirty="0"/>
              <a:t>Durchschnittsverbrauch des </a:t>
            </a:r>
            <a:r>
              <a:rPr lang="de-DE" sz="2000" dirty="0" smtClean="0"/>
              <a:t>Vorjahres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66546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A7109B35-7D49-41E5-BE87-D918BD779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739" y="665886"/>
            <a:ext cx="11177203" cy="911074"/>
          </a:xfrm>
        </p:spPr>
        <p:txBody>
          <a:bodyPr>
            <a:noAutofit/>
          </a:bodyPr>
          <a:lstStyle/>
          <a:p>
            <a:r>
              <a:rPr lang="de-DE" sz="3600" dirty="0" smtClean="0"/>
              <a:t>Ich habe bereits eine Zahlung eines anderen Finanzgebers erhalten, bin ich trotzdem antragsberechtigt?</a:t>
            </a:r>
            <a:endParaRPr lang="de-DE" sz="3600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81F9B720-7282-4D64-B369-72BBCBE35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739" y="2004646"/>
            <a:ext cx="11177203" cy="419402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Symbol" panose="05050102010706020507" pitchFamily="18" charset="2"/>
              <a:buChar char="-"/>
            </a:pP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Eine bereits erhaltene Kompensation ist </a:t>
            </a:r>
            <a:r>
              <a:rPr lang="de-DE" sz="2000" b="1" u="sng" dirty="0" smtClean="0">
                <a:solidFill>
                  <a:schemeClr val="accent1">
                    <a:lumMod val="75000"/>
                  </a:schemeClr>
                </a:solidFill>
              </a:rPr>
              <a:t>kein</a:t>
            </a:r>
            <a:r>
              <a:rPr lang="de-DE" sz="2000" b="1" dirty="0" smtClean="0">
                <a:solidFill>
                  <a:schemeClr val="accent1">
                    <a:lumMod val="75000"/>
                  </a:schemeClr>
                </a:solidFill>
              </a:rPr>
              <a:t> grundsätzlicher Ausschlussgrund</a:t>
            </a:r>
          </a:p>
          <a:p>
            <a:pPr marL="0" indent="0">
              <a:lnSpc>
                <a:spcPct val="120000"/>
              </a:lnSpc>
              <a:buNone/>
            </a:pPr>
            <a:endParaRPr lang="de-DE" sz="1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lnSpc>
                <a:spcPct val="120000"/>
              </a:lnSpc>
              <a:buFont typeface="Symbol" panose="05050102010706020507" pitchFamily="18" charset="2"/>
              <a:buChar char="-"/>
            </a:pPr>
            <a:r>
              <a:rPr lang="de-DE" sz="2000" b="1" u="sng" dirty="0" smtClean="0">
                <a:solidFill>
                  <a:schemeClr val="accent1">
                    <a:lumMod val="75000"/>
                  </a:schemeClr>
                </a:solidFill>
              </a:rPr>
              <a:t>Solange</a:t>
            </a: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 es durch die erneute Antragsstellung nicht zu einer </a:t>
            </a:r>
            <a:r>
              <a:rPr lang="de-DE" sz="2000" b="1" dirty="0" smtClean="0">
                <a:solidFill>
                  <a:schemeClr val="accent1">
                    <a:lumMod val="75000"/>
                  </a:schemeClr>
                </a:solidFill>
              </a:rPr>
              <a:t>Überkompensation</a:t>
            </a: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 kommt </a:t>
            </a:r>
            <a:b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(Ausschluss einer Doppelgewährung) </a:t>
            </a:r>
          </a:p>
          <a:p>
            <a:pPr lvl="1">
              <a:lnSpc>
                <a:spcPct val="120000"/>
              </a:lnSpc>
              <a:buFont typeface="Symbol" panose="05050102010706020507" pitchFamily="18" charset="2"/>
              <a:buChar char="-"/>
            </a:pPr>
            <a:r>
              <a:rPr lang="de-DE" sz="2000" b="1" u="sng" dirty="0" smtClean="0">
                <a:solidFill>
                  <a:schemeClr val="accent1">
                    <a:lumMod val="75000"/>
                  </a:schemeClr>
                </a:solidFill>
              </a:rPr>
              <a:t>Und</a:t>
            </a: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 die andere Zahlung gegenüber SASJI </a:t>
            </a:r>
            <a:r>
              <a:rPr lang="de-DE" sz="2000" b="1" dirty="0" smtClean="0">
                <a:solidFill>
                  <a:schemeClr val="accent1">
                    <a:lumMod val="75000"/>
                  </a:schemeClr>
                </a:solidFill>
              </a:rPr>
              <a:t>angezeigt</a:t>
            </a: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 wird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de-DE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Ansonsten: </a:t>
            </a:r>
            <a:r>
              <a:rPr lang="de-DE" sz="2000" b="1" u="sng" dirty="0" smtClean="0">
                <a:solidFill>
                  <a:schemeClr val="accent1">
                    <a:lumMod val="75000"/>
                  </a:schemeClr>
                </a:solidFill>
              </a:rPr>
              <a:t>(Verdacht des) Subventionsbetrugs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Daher: Spielen Sie mit offenen Karten und zeigen Sie bereits erhaltene Kompensationen an</a:t>
            </a:r>
          </a:p>
        </p:txBody>
      </p:sp>
    </p:spTree>
    <p:extLst>
      <p:ext uri="{BB962C8B-B14F-4D97-AF65-F5344CB8AC3E}">
        <p14:creationId xmlns:p14="http://schemas.microsoft.com/office/powerpoint/2010/main" val="381086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A7109B35-7D49-41E5-BE87-D918BD779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146" y="665886"/>
            <a:ext cx="11297796" cy="911074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Wie lässt sich mein finanzieller Mehrbedarf ermitteln?</a:t>
            </a:r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81F9B720-7282-4D64-B369-72BBCBE35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739" y="1951893"/>
            <a:ext cx="11177203" cy="402687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buFont typeface="Symbol" panose="05050102010706020507" pitchFamily="18" charset="2"/>
              <a:buChar char="-"/>
            </a:pP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Beantragungsfrist: 	</a:t>
            </a:r>
            <a:r>
              <a:rPr lang="de-DE" sz="2000" b="1" dirty="0" smtClean="0">
                <a:solidFill>
                  <a:schemeClr val="accent1">
                    <a:lumMod val="75000"/>
                  </a:schemeClr>
                </a:solidFill>
              </a:rPr>
              <a:t>30.11.2023</a:t>
            </a:r>
          </a:p>
          <a:p>
            <a:pPr>
              <a:lnSpc>
                <a:spcPct val="120000"/>
              </a:lnSpc>
              <a:buFont typeface="Symbol" panose="05050102010706020507" pitchFamily="18" charset="2"/>
              <a:buChar char="-"/>
            </a:pP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Leistungszeitraum:	01.01.2023 – </a:t>
            </a:r>
            <a:r>
              <a:rPr lang="de-DE" sz="2000" b="1" u="sng" dirty="0" smtClean="0">
                <a:solidFill>
                  <a:schemeClr val="accent1">
                    <a:lumMod val="75000"/>
                  </a:schemeClr>
                </a:solidFill>
              </a:rPr>
              <a:t>31.12.2023</a:t>
            </a:r>
          </a:p>
          <a:p>
            <a:pPr marL="0" indent="0">
              <a:lnSpc>
                <a:spcPct val="120000"/>
              </a:lnSpc>
              <a:buNone/>
            </a:pPr>
            <a:endParaRPr lang="de-DE" sz="20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de-DE" sz="2000" b="1" u="sng" dirty="0" smtClean="0">
                <a:solidFill>
                  <a:schemeClr val="accent1">
                    <a:lumMod val="75000"/>
                  </a:schemeClr>
                </a:solidFill>
              </a:rPr>
              <a:t>Möglichkeit 1</a:t>
            </a: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b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Beantragung auf </a:t>
            </a:r>
            <a:r>
              <a:rPr lang="de-DE" sz="2000" u="sng" dirty="0" smtClean="0">
                <a:solidFill>
                  <a:schemeClr val="accent1">
                    <a:lumMod val="75000"/>
                  </a:schemeClr>
                </a:solidFill>
              </a:rPr>
              <a:t>kalkulatorischer Grundlage </a:t>
            </a: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möglich (siehe Berechnungsformel)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Auszahlung auf Grundlage der Kalkulation + Verwendungsnachweis (bis 30.06.2024)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de-DE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de-DE" sz="2000" b="1" u="sng" dirty="0" smtClean="0">
                <a:solidFill>
                  <a:schemeClr val="accent1">
                    <a:lumMod val="75000"/>
                  </a:schemeClr>
                </a:solidFill>
              </a:rPr>
              <a:t>Möglichkeit 2</a:t>
            </a:r>
            <a:r>
              <a:rPr lang="de-DE" sz="20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Beantragung auf Grundlage von </a:t>
            </a:r>
            <a:r>
              <a:rPr lang="de-DE" sz="2000" u="sng" dirty="0" smtClean="0">
                <a:solidFill>
                  <a:schemeClr val="accent1">
                    <a:lumMod val="75000"/>
                  </a:schemeClr>
                </a:solidFill>
              </a:rPr>
              <a:t>Realkosten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Erstattung der Realkosten, Verwendungsnachweis entfäll</a:t>
            </a:r>
            <a:r>
              <a:rPr lang="de-DE" sz="2000" dirty="0">
                <a:solidFill>
                  <a:schemeClr val="accent1">
                    <a:lumMod val="75000"/>
                  </a:schemeClr>
                </a:solidFill>
              </a:rPr>
              <a:t>t</a:t>
            </a:r>
            <a:endParaRPr lang="de-DE"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Blitz-Symbol Vektor-Illustration 581913 Vektor Kunst bei Vecteezy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22860000"/>
            <a:ext cx="3600000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rage und Ausrufezeichen vektor abbildung. Illustration von facial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275" y="1863970"/>
            <a:ext cx="961046" cy="961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255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A7109B35-7D49-41E5-BE87-D918BD779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146" y="665886"/>
            <a:ext cx="11297796" cy="911074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Wie lässt sich mein finanzieller Mehrbedarf ermitteln?</a:t>
            </a:r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81F9B720-7282-4D64-B369-72BBCBE35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739" y="1828800"/>
            <a:ext cx="11177203" cy="436986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de-DE" sz="2000" b="1" u="sng" dirty="0" smtClean="0"/>
              <a:t>Förderfähige </a:t>
            </a:r>
            <a:r>
              <a:rPr lang="de-DE" sz="2000" b="1" u="sng" dirty="0"/>
              <a:t>Kosten</a:t>
            </a:r>
            <a:r>
              <a:rPr lang="de-DE" sz="2000" b="1" dirty="0"/>
              <a:t> </a:t>
            </a:r>
            <a:endParaRPr lang="de-DE" sz="2000" b="1" dirty="0" smtClean="0"/>
          </a:p>
          <a:p>
            <a:pPr marL="0" indent="0" algn="ctr">
              <a:lnSpc>
                <a:spcPct val="120000"/>
              </a:lnSpc>
              <a:buNone/>
            </a:pPr>
            <a:r>
              <a:rPr lang="de-DE" sz="2000" b="1" dirty="0" smtClean="0"/>
              <a:t>=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de-DE" sz="2000" dirty="0" smtClean="0"/>
              <a:t>Aktuelle </a:t>
            </a:r>
            <a:r>
              <a:rPr lang="de-DE" sz="2000" dirty="0"/>
              <a:t>Energiekosten </a:t>
            </a:r>
            <a:endParaRPr lang="de-DE" sz="2000" dirty="0" smtClean="0"/>
          </a:p>
          <a:p>
            <a:pPr marL="0" indent="0" algn="ctr">
              <a:lnSpc>
                <a:spcPct val="120000"/>
              </a:lnSpc>
              <a:buNone/>
            </a:pPr>
            <a:r>
              <a:rPr lang="de-DE" sz="2000" dirty="0" smtClean="0"/>
              <a:t>(</a:t>
            </a:r>
            <a:r>
              <a:rPr lang="de-DE" sz="2000" dirty="0"/>
              <a:t>Arbeitspreis pro </a:t>
            </a:r>
            <a:r>
              <a:rPr lang="de-DE" sz="2000" dirty="0" smtClean="0"/>
              <a:t>kWh; maximal </a:t>
            </a:r>
            <a:r>
              <a:rPr lang="de-DE" sz="2000" dirty="0"/>
              <a:t>in Höhe des für die Einrichtung geltenden gedeckelten </a:t>
            </a:r>
            <a:r>
              <a:rPr lang="de-DE" sz="2000" dirty="0" smtClean="0"/>
              <a:t>Preises)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de-DE" sz="2000" b="1" dirty="0" smtClean="0"/>
              <a:t>x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de-DE" sz="2000" dirty="0" smtClean="0"/>
              <a:t>historischer </a:t>
            </a:r>
            <a:r>
              <a:rPr lang="de-DE" sz="2000" dirty="0"/>
              <a:t>Verbrauch (kWh) </a:t>
            </a:r>
            <a:endParaRPr lang="de-DE" sz="2000" dirty="0" smtClean="0"/>
          </a:p>
          <a:p>
            <a:pPr marL="0" indent="0" algn="ctr">
              <a:lnSpc>
                <a:spcPct val="120000"/>
              </a:lnSpc>
              <a:buNone/>
            </a:pPr>
            <a:r>
              <a:rPr lang="de-DE" sz="2000" b="1" dirty="0" smtClean="0"/>
              <a:t>x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de-DE" sz="2000" dirty="0" smtClean="0"/>
              <a:t>0,8 </a:t>
            </a:r>
            <a:r>
              <a:rPr lang="de-DE" sz="2000" dirty="0"/>
              <a:t>(Verbraucher; Industrie: Fernwärme) oder 0,7 (Industrie: Gas, Strom) </a:t>
            </a:r>
            <a:endParaRPr lang="de-DE" sz="2000" dirty="0" smtClean="0"/>
          </a:p>
          <a:p>
            <a:pPr marL="0" indent="0" algn="ctr">
              <a:lnSpc>
                <a:spcPct val="120000"/>
              </a:lnSpc>
              <a:buNone/>
            </a:pPr>
            <a:r>
              <a:rPr lang="de-DE" sz="2000" b="1" dirty="0" smtClean="0"/>
              <a:t>minus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de-DE" sz="2000" dirty="0" smtClean="0"/>
              <a:t>historische </a:t>
            </a:r>
            <a:r>
              <a:rPr lang="de-DE" sz="2000" dirty="0"/>
              <a:t>Kosten (historischer Verbrauch </a:t>
            </a:r>
            <a:r>
              <a:rPr lang="de-DE" sz="2000" b="1" dirty="0"/>
              <a:t>x </a:t>
            </a:r>
            <a:r>
              <a:rPr lang="de-DE" sz="2000" dirty="0"/>
              <a:t>Arbeitspreis in </a:t>
            </a:r>
            <a:r>
              <a:rPr lang="de-DE" sz="2000" dirty="0" smtClean="0"/>
              <a:t>2021)</a:t>
            </a:r>
            <a:endParaRPr lang="de-DE" sz="2000" u="sng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70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Master_ESFPlus_2022.pptx" id="{CC26E7DF-54B6-459D-A6F3-A6D9B0AAFB39}" vid="{D62766C3-AD0A-43AD-9560-74DB7EE68025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PowerpointMaster_ESFPlus_2022</Template>
  <TotalTime>0</TotalTime>
  <Words>796</Words>
  <Application>Microsoft Office PowerPoint</Application>
  <PresentationFormat>Breitbild</PresentationFormat>
  <Paragraphs>102</Paragraphs>
  <Slides>15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Wingdings</vt:lpstr>
      <vt:lpstr>Office</vt:lpstr>
      <vt:lpstr> </vt:lpstr>
      <vt:lpstr>Hintergrund</vt:lpstr>
      <vt:lpstr>Wie beantrage ich die Billigkeitsleistung?</vt:lpstr>
      <vt:lpstr>PowerPoint-Präsentation</vt:lpstr>
      <vt:lpstr>Wer kann die Billigkeitsleistung beantragen?</vt:lpstr>
      <vt:lpstr>Welche Kosten können übernommen werden?</vt:lpstr>
      <vt:lpstr>Ich habe bereits eine Zahlung eines anderen Finanzgebers erhalten, bin ich trotzdem antragsberechtigt?</vt:lpstr>
      <vt:lpstr>Wie lässt sich mein finanzieller Mehrbedarf ermitteln?</vt:lpstr>
      <vt:lpstr>Wie lässt sich mein finanzieller Mehrbedarf ermitteln?</vt:lpstr>
      <vt:lpstr>Wie lässt sich mein finanzieller Mehrbedarf ermitteln?</vt:lpstr>
      <vt:lpstr>Wie lässt sich mein finanzieller Mehrbedarf ermitteln?</vt:lpstr>
      <vt:lpstr>Ausblick &amp; Zeitschiene</vt:lpstr>
      <vt:lpstr>PowerPoint-Präsentation</vt:lpstr>
      <vt:lpstr>PowerPoint-Präsentation</vt:lpstr>
      <vt:lpstr>Kontakt</vt:lpstr>
    </vt:vector>
  </TitlesOfParts>
  <Company>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Wittgrefe, Claus (Wirtschaft, Arbeit und Haefen)</dc:creator>
  <cp:lastModifiedBy>Belzer, Ingrun (Wirtschaft, Arbeit und Europa)</cp:lastModifiedBy>
  <cp:revision>98</cp:revision>
  <cp:lastPrinted>2023-03-23T11:56:58Z</cp:lastPrinted>
  <dcterms:created xsi:type="dcterms:W3CDTF">2022-04-22T07:41:03Z</dcterms:created>
  <dcterms:modified xsi:type="dcterms:W3CDTF">2023-09-26T07:30:17Z</dcterms:modified>
</cp:coreProperties>
</file>